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7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9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0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847" r:id="rId2"/>
    <p:sldMasterId id="2147483864" r:id="rId3"/>
    <p:sldMasterId id="2147483882" r:id="rId4"/>
    <p:sldMasterId id="2147483906" r:id="rId5"/>
    <p:sldMasterId id="2147483928" r:id="rId6"/>
    <p:sldMasterId id="2147483944" r:id="rId7"/>
    <p:sldMasterId id="2147483999" r:id="rId8"/>
    <p:sldMasterId id="2147484018" r:id="rId9"/>
    <p:sldMasterId id="2147484052" r:id="rId10"/>
    <p:sldMasterId id="2147484075" r:id="rId11"/>
    <p:sldMasterId id="2147484113" r:id="rId12"/>
  </p:sldMasterIdLst>
  <p:notesMasterIdLst>
    <p:notesMasterId r:id="rId30"/>
  </p:notesMasterIdLst>
  <p:handoutMasterIdLst>
    <p:handoutMasterId r:id="rId31"/>
  </p:handoutMasterIdLst>
  <p:sldIdLst>
    <p:sldId id="1052" r:id="rId13"/>
    <p:sldId id="1145" r:id="rId14"/>
    <p:sldId id="1146" r:id="rId15"/>
    <p:sldId id="1130" r:id="rId16"/>
    <p:sldId id="1131" r:id="rId17"/>
    <p:sldId id="1137" r:id="rId18"/>
    <p:sldId id="1136" r:id="rId19"/>
    <p:sldId id="1050" r:id="rId20"/>
    <p:sldId id="1138" r:id="rId21"/>
    <p:sldId id="1139" r:id="rId22"/>
    <p:sldId id="1147" r:id="rId23"/>
    <p:sldId id="1141" r:id="rId24"/>
    <p:sldId id="1140" r:id="rId25"/>
    <p:sldId id="1144" r:id="rId26"/>
    <p:sldId id="1148" r:id="rId27"/>
    <p:sldId id="1142" r:id="rId28"/>
    <p:sldId id="1041" r:id="rId29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gress on distributed data structures" id="{8CDE29D0-5D3E-43A0-A0FF-11E0D44DC668}">
          <p14:sldIdLst>
            <p14:sldId id="1052"/>
            <p14:sldId id="1145"/>
            <p14:sldId id="1146"/>
            <p14:sldId id="1130"/>
            <p14:sldId id="1131"/>
            <p14:sldId id="1137"/>
            <p14:sldId id="1136"/>
            <p14:sldId id="1050"/>
            <p14:sldId id="1138"/>
            <p14:sldId id="1139"/>
            <p14:sldId id="1147"/>
            <p14:sldId id="1141"/>
            <p14:sldId id="1140"/>
            <p14:sldId id="1144"/>
            <p14:sldId id="1148"/>
            <p14:sldId id="1142"/>
            <p14:sldId id="10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36" userDrawn="1">
          <p15:clr>
            <a:srgbClr val="A4A3A4"/>
          </p15:clr>
        </p15:guide>
        <p15:guide id="2" orient="horz" pos="1237">
          <p15:clr>
            <a:srgbClr val="A4A3A4"/>
          </p15:clr>
        </p15:guide>
        <p15:guide id="3" orient="horz" pos="2853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3115">
          <p15:clr>
            <a:srgbClr val="A4A3A4"/>
          </p15:clr>
        </p15:guide>
        <p15:guide id="6" orient="horz" pos="1013">
          <p15:clr>
            <a:srgbClr val="A4A3A4"/>
          </p15:clr>
        </p15:guide>
        <p15:guide id="7" orient="horz" pos="1452" userDrawn="1">
          <p15:clr>
            <a:srgbClr val="A4A3A4"/>
          </p15:clr>
        </p15:guide>
        <p15:guide id="8" orient="horz" pos="1561">
          <p15:clr>
            <a:srgbClr val="A4A3A4"/>
          </p15:clr>
        </p15:guide>
        <p15:guide id="9" pos="334">
          <p15:clr>
            <a:srgbClr val="A4A3A4"/>
          </p15:clr>
        </p15:guide>
        <p15:guide id="10" pos="217">
          <p15:clr>
            <a:srgbClr val="A4A3A4"/>
          </p15:clr>
        </p15:guide>
        <p15:guide id="11" pos="5613">
          <p15:clr>
            <a:srgbClr val="A4A3A4"/>
          </p15:clr>
        </p15:guide>
        <p15:guide id="12" pos="5385">
          <p15:clr>
            <a:srgbClr val="A4A3A4"/>
          </p15:clr>
        </p15:guide>
        <p15:guide id="13" pos="2884">
          <p15:clr>
            <a:srgbClr val="A4A3A4"/>
          </p15:clr>
        </p15:guide>
        <p15:guide id="14" pos="5293">
          <p15:clr>
            <a:srgbClr val="A4A3A4"/>
          </p15:clr>
        </p15:guide>
        <p15:guide id="15" pos="19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is Maldonado" initials="LM" lastIdx="1" clrIdx="0"/>
  <p:cmAuthor id="1" name="Owner" initials="O" lastIdx="1" clrIdx="1"/>
  <p:cmAuthor id="2" name="Roy, Indrajit (HP Labs)" initials="RI(L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00"/>
    <a:srgbClr val="0096D6"/>
    <a:srgbClr val="FFFF99"/>
    <a:srgbClr val="37A5E1"/>
    <a:srgbClr val="E6EBEE"/>
    <a:srgbClr val="FFFFFF"/>
    <a:srgbClr val="E9BBBC"/>
    <a:srgbClr val="E99190"/>
    <a:srgbClr val="E9443A"/>
    <a:srgbClr val="B59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7" autoAdjust="0"/>
    <p:restoredTop sz="88755" autoAdjust="0"/>
  </p:normalViewPr>
  <p:slideViewPr>
    <p:cSldViewPr snapToGrid="0">
      <p:cViewPr varScale="1">
        <p:scale>
          <a:sx n="105" d="100"/>
          <a:sy n="105" d="100"/>
        </p:scale>
        <p:origin x="384" y="62"/>
      </p:cViewPr>
      <p:guideLst>
        <p:guide orient="horz" pos="3036"/>
        <p:guide orient="horz" pos="1237"/>
        <p:guide orient="horz" pos="2853"/>
        <p:guide orient="horz" pos="2460"/>
        <p:guide orient="horz" pos="3115"/>
        <p:guide orient="horz" pos="1013"/>
        <p:guide orient="horz" pos="1452"/>
        <p:guide orient="horz" pos="1561"/>
        <p:guide pos="334"/>
        <p:guide pos="217"/>
        <p:guide pos="5613"/>
        <p:guide pos="5385"/>
        <p:guide pos="2884"/>
        <p:guide pos="5293"/>
        <p:guide pos="1987"/>
      </p:guideLst>
    </p:cSldViewPr>
  </p:slideViewPr>
  <p:outlineViewPr>
    <p:cViewPr>
      <p:scale>
        <a:sx n="33" d="100"/>
        <a:sy n="33" d="100"/>
      </p:scale>
      <p:origin x="0" y="-13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000" y="-11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02E73E4E-C017-4182-89EE-1EBF23599107}" type="datetimeFigureOut">
              <a:rPr lang="en-US"/>
              <a:pPr>
                <a:defRPr/>
              </a:pPr>
              <a:t>6/30/2015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34A22ED7-D21E-41A1-BA40-A9F18136F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41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D4D95E81-196C-47DF-BC43-7E626ABF842E}" type="datetimeFigureOut">
              <a:rPr lang="en-US"/>
              <a:pPr>
                <a:defRPr/>
              </a:pPr>
              <a:t>6/30/2015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50A9E7FF-225A-48D9-91E8-FC603EB854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8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0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http://research.microsoft.com/en-us/um/people/lamport/pubs/distributed-system.txt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5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53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4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P_Discover2012_white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877888"/>
            <a:ext cx="73882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064" y="3835716"/>
            <a:ext cx="7772400" cy="6540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78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19429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300" b="1" i="0" kern="1200" spc="-75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8" y="4789760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525" b="0" i="0" baseline="0" dirty="0" smtClean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525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318294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7" descr="HPR_White_RGB_150_SMn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3920" y="4699397"/>
            <a:ext cx="356592" cy="2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14251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365125" y="1293540"/>
            <a:ext cx="8348472" cy="3321893"/>
          </a:xfrm>
        </p:spPr>
        <p:txBody>
          <a:bodyPr>
            <a:noAutofit/>
          </a:bodyPr>
          <a:lstStyle>
            <a:lvl1pPr>
              <a:buSzPct val="80000"/>
              <a:buFont typeface="Arial" pitchFamily="34" charset="0"/>
              <a:buChar char="•"/>
              <a:defRPr sz="1800"/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17002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365125" y="1293540"/>
            <a:ext cx="8348472" cy="3321891"/>
          </a:xfrm>
        </p:spPr>
        <p:txBody>
          <a:bodyPr>
            <a:noAutofit/>
          </a:bodyPr>
          <a:lstStyle>
            <a:lvl1pPr>
              <a:buSzPct val="80000"/>
              <a:buFont typeface="Arial" pitchFamily="34" charset="0"/>
              <a:buChar char="•"/>
              <a:defRPr sz="180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14618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Content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21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7863840" cy="3740073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, Subtitle and Content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23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96817"/>
            <a:ext cx="7863840" cy="338328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Subtitle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22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Only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3541"/>
            <a:ext cx="7863840" cy="3321893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460090"/>
            <a:ext cx="7863840" cy="3155344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4" name="Freeform 13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4" name="Freeform 13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17345" y="1790981"/>
            <a:ext cx="6151689" cy="1206484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latin typeface="HP Simplifi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2425" y="3002975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HP_logo_old_NewBlue_LAR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858" y="361950"/>
            <a:ext cx="1899430" cy="1882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2" name="Freeform 11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8"/>
          <p:cNvSpPr>
            <a:spLocks noGrp="1"/>
          </p:cNvSpPr>
          <p:nvPr>
            <p:ph type="title" hasCustomPrompt="1"/>
          </p:nvPr>
        </p:nvSpPr>
        <p:spPr>
          <a:xfrm>
            <a:off x="371856" y="1142620"/>
            <a:ext cx="2792349" cy="3442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1544904"/>
            <a:ext cx="2805320" cy="3009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Tx/>
              <a:buFont typeface="Futura Bk" pitchFamily="34" charset="0"/>
              <a:buNone/>
              <a:defRPr sz="1800">
                <a:solidFill>
                  <a:schemeClr val="bg1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378283" y="1136905"/>
            <a:ext cx="2686050" cy="3442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none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baseline="0" dirty="0" smtClean="0"/>
              <a:t>Situation</a:t>
            </a:r>
            <a:endParaRPr lang="en-US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374136" y="1543050"/>
            <a:ext cx="520598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Futura Bk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4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8" name="Freeform 17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71476" y="1140552"/>
            <a:ext cx="2705099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90876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13451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71476" y="1533329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1908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0102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Content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7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7863840" cy="3740073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, Subtitle and Content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22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96817"/>
            <a:ext cx="7863840" cy="338328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Subtitle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Only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3541"/>
            <a:ext cx="7863840" cy="3375277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583473"/>
            <a:ext cx="7863840" cy="303196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4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Only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0" name="Freeform 9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5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40110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8412163" y="4451350"/>
            <a:ext cx="492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96085" y="157299"/>
            <a:ext cx="7222352" cy="134190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03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35803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25" name="Title 8"/>
          <p:cNvSpPr>
            <a:spLocks noGrp="1"/>
          </p:cNvSpPr>
          <p:nvPr>
            <p:ph type="title" hasCustomPrompt="1"/>
          </p:nvPr>
        </p:nvSpPr>
        <p:spPr>
          <a:xfrm>
            <a:off x="371856" y="1142620"/>
            <a:ext cx="2792349" cy="3442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1544904"/>
            <a:ext cx="2805320" cy="3009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Tx/>
              <a:buFont typeface="Futura Bk" pitchFamily="34" charset="0"/>
              <a:buNone/>
              <a:defRPr sz="1800">
                <a:solidFill>
                  <a:schemeClr val="bg1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378283" y="1136905"/>
            <a:ext cx="2686050" cy="3442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none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baseline="0" dirty="0" smtClean="0"/>
              <a:t>Situation</a:t>
            </a:r>
            <a:endParaRPr lang="en-US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374136" y="1543050"/>
            <a:ext cx="520598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4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5520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3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71476" y="1140552"/>
            <a:ext cx="2705099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90876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13451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71476" y="1533329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1908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0102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27626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1009650" y="2058591"/>
            <a:ext cx="7124700" cy="10263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5000"/>
              </a:lnSpc>
              <a:defRPr sz="2600" b="0" i="1" cap="all" baseline="0">
                <a:solidFill>
                  <a:srgbClr val="9CDCD9"/>
                </a:solidFill>
              </a:defRPr>
            </a:lvl1pPr>
          </a:lstStyle>
          <a:p>
            <a:r>
              <a:rPr lang="en-US" b="0" i="1" baseline="0" dirty="0" smtClean="0"/>
              <a:t>Thank you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0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6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6" y="636817"/>
            <a:ext cx="8332788" cy="41964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41313" y="240683"/>
            <a:ext cx="8375650" cy="355307"/>
          </a:xfrm>
          <a:prstGeom prst="rect">
            <a:avLst/>
          </a:prstGeom>
        </p:spPr>
        <p:txBody>
          <a:bodyPr anchorCtr="0"/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1150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96085" y="15729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90000"/>
              </a:lnSpc>
              <a:defRPr sz="4800" b="1">
                <a:solidFill>
                  <a:srgbClr val="000000"/>
                </a:solidFill>
                <a:latin typeface="HP Simplified" pitchFamily="34" charset="0"/>
                <a:cs typeface="Arial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6" name="Picture 5" descr="HP_logo_old_NewBlue_SM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11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05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69863" indent="-169863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63" indent="-233363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400" indent="-223838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marL="169863" lvl="0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Click to edit Master text styles</a:t>
            </a:r>
          </a:p>
          <a:p>
            <a:pPr marL="169863" lvl="1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169863" lvl="2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169863" lvl="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169863" lvl="4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4499" y="4557923"/>
            <a:ext cx="543983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itchFamily="34" charset="0"/>
                <a:cs typeface="Arial"/>
              </a:rPr>
              <a:t>HP Confidential  |</a:t>
            </a:r>
            <a:r>
              <a:rPr lang="en-US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itchFamily="34" charset="0"/>
                <a:cs typeface="Arial"/>
              </a:rPr>
              <a:t>  </a:t>
            </a:r>
            <a:r>
              <a: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P Simplified" pitchFamily="34" charset="0"/>
              </a:rPr>
              <a:t>This is a rolling (up to three year) Roadmap and is subject to change without notice</a:t>
            </a:r>
            <a:endParaRPr 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HP Simplified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itchFamily="34" charset="0"/>
                <a:cs typeface="Arial"/>
              </a:rPr>
              <a:t> </a:t>
            </a: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HP_logo_old_NewBlue_SM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A6A6A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82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67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8" name="TextBox 9"/>
          <p:cNvSpPr txBox="1">
            <a:spLocks noChangeArrowheads="1"/>
          </p:cNvSpPr>
          <p:nvPr userDrawn="1"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44499" y="4557923"/>
            <a:ext cx="543983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itchFamily="34" charset="0"/>
                <a:cs typeface="Arial"/>
              </a:rPr>
              <a:t>HP Confidential  |</a:t>
            </a:r>
            <a:r>
              <a:rPr lang="en-US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itchFamily="34" charset="0"/>
                <a:cs typeface="Arial"/>
              </a:rPr>
              <a:t>  </a:t>
            </a:r>
            <a:r>
              <a: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P Simplified" pitchFamily="34" charset="0"/>
              </a:rPr>
              <a:t>This is a rolling (up to three year) Roadmap and is subject to change without notice</a:t>
            </a:r>
            <a:endParaRPr 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HP Simplified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itchFamily="34" charset="0"/>
                <a:cs typeface="Arial"/>
              </a:rPr>
              <a:t> </a:t>
            </a: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HP_logo_old_NewBlue_SM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HP Simplifie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HP Simplified"/>
              </a:rPr>
              <a:t>HP Confidential</a:t>
            </a:r>
            <a:endParaRPr lang="en-US" dirty="0">
              <a:solidFill>
                <a:prstClr val="black">
                  <a:tint val="75000"/>
                </a:prstClr>
              </a:solidFill>
              <a:latin typeface="HP Simplifie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8FB83FC-5468-421B-928F-42EF42E25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26650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77813" y="5039916"/>
            <a:ext cx="444500" cy="79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5CCEBB1-C3ED-45BC-BF7B-0D280643DE9E}" type="slidenum">
              <a:rPr lang="en-US">
                <a:solidFill>
                  <a:prstClr val="black"/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3276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0169"/>
            <a:ext cx="8460106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3"/>
            <a:ext cx="8460105" cy="41293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164876" y="1458000"/>
            <a:ext cx="2516536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HP Simplified" pitchFamily="34" charset="0"/>
                <a:cs typeface="Arial"/>
              </a:defRPr>
            </a:lvl1pPr>
            <a:lvl2pPr marL="0" indent="0">
              <a:buNone/>
              <a:defRPr b="0">
                <a:latin typeface="HP Simplified" pitchFamily="34" charset="0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HP Simplified" pitchFamily="34" charset="0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HP Simplified" pitchFamily="34" charset="0"/>
                <a:cs typeface="Arial"/>
              </a:defRPr>
            </a:lvl4pPr>
            <a:lvl5pPr marL="455613" indent="-134938">
              <a:buSzPct val="100000"/>
              <a:buFont typeface="Arial"/>
              <a:buChar char="•"/>
              <a:defRPr>
                <a:latin typeface="HP Simplified" pitchFamily="34" charset="0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 bwMode="black">
          <a:xfrm>
            <a:off x="330200" y="1458000"/>
            <a:ext cx="2542125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HP Simplified" pitchFamily="34" charset="0"/>
                <a:cs typeface="Arial"/>
              </a:defRPr>
            </a:lvl1pPr>
            <a:lvl2pPr marL="0" indent="0">
              <a:buNone/>
              <a:defRPr b="0">
                <a:latin typeface="HP Simplified" pitchFamily="34" charset="0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HP Simplified" pitchFamily="34" charset="0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HP Simplified" pitchFamily="34" charset="0"/>
                <a:cs typeface="Arial"/>
              </a:defRPr>
            </a:lvl4pPr>
            <a:lvl5pPr marL="449263" indent="-147638">
              <a:buSzPct val="100000"/>
              <a:buFont typeface="Arial"/>
              <a:buChar char="•"/>
              <a:defRPr>
                <a:latin typeface="HP Simplified" pitchFamily="34" charset="0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 bwMode="black">
          <a:xfrm>
            <a:off x="5975002" y="1458000"/>
            <a:ext cx="2516536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HP Simplified" pitchFamily="34" charset="0"/>
                <a:cs typeface="Arial"/>
              </a:defRPr>
            </a:lvl1pPr>
            <a:lvl2pPr marL="0" indent="0">
              <a:buNone/>
              <a:defRPr b="0">
                <a:latin typeface="HP Simplified" pitchFamily="34" charset="0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HP Simplified" pitchFamily="34" charset="0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HP Simplified" pitchFamily="34" charset="0"/>
                <a:cs typeface="Arial"/>
              </a:defRPr>
            </a:lvl4pPr>
            <a:lvl5pPr marL="455613" indent="-125413">
              <a:buSzPct val="100000"/>
              <a:buFont typeface="Arial"/>
              <a:buChar char="•"/>
              <a:defRPr>
                <a:latin typeface="HP Simplified" pitchFamily="34" charset="0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7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1187519"/>
            <a:ext cx="5198945" cy="31479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ts val="3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02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with Imag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31200" y="1458000"/>
            <a:ext cx="4018550" cy="276818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3"/>
            <a:ext cx="4033444" cy="79765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0169"/>
            <a:ext cx="4033444" cy="36676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1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602260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874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itle with sub-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226768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11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1c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913765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251684"/>
            <a:ext cx="6858000" cy="9144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251684"/>
            <a:ext cx="68580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6" y="481595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5842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-mas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9137650" cy="5143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6" y="4847127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39999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-mas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9137650" cy="5143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20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 title style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6" y="481595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1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61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3" y="235064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1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3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43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660169"/>
            <a:ext cx="8460105" cy="3847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  <a:latin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30887"/>
          </a:xfrm>
        </p:spPr>
        <p:txBody>
          <a:bodyPr/>
          <a:lstStyle>
            <a:lvl1pPr>
              <a:defRPr>
                <a:latin typeface="HP Simplified" pitchFamily="34" charset="0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0" y="1458000"/>
            <a:ext cx="8125413" cy="278899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9" y="1186048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3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1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3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40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3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47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59607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15470"/>
            <a:ext cx="8375650" cy="3298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239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023360" y="4855464"/>
            <a:ext cx="109728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HP Simplified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365760" y="4855464"/>
            <a:ext cx="32004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9FE57C1-99E3-4342-90AE-63D315326D4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HP Simplified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94944" y="4855464"/>
            <a:ext cx="329184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rgbClr val="000000">
                    <a:lumMod val="50000"/>
                    <a:lumOff val="50000"/>
                  </a:srgbClr>
                </a:solidFill>
                <a:latin typeface="HP Simplified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68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4023360" y="4855464"/>
            <a:ext cx="109728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365760" y="4855464"/>
            <a:ext cx="32004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9FE57C1-99E3-4342-90AE-63D315326D4A}" type="slidenum">
              <a:rPr lang="en-US" smtClean="0">
                <a:solidFill>
                  <a:prstClr val="black"/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3"/>
          </p:nvPr>
        </p:nvSpPr>
        <p:spPr>
          <a:xfrm>
            <a:off x="694944" y="4855464"/>
            <a:ext cx="329184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HP Simplified"/>
              </a:rPr>
              <a:t>HP Confidential</a:t>
            </a:r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8321040" cy="365760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023360" y="4855464"/>
            <a:ext cx="109728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65760" y="4855464"/>
            <a:ext cx="32004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9FE57C1-99E3-4342-90AE-63D315326D4A}" type="slidenum">
              <a:rPr lang="en-US" smtClean="0">
                <a:solidFill>
                  <a:prstClr val="black"/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94944" y="4855464"/>
            <a:ext cx="329184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HP Simplified"/>
              </a:rPr>
              <a:t>HP Confidential</a:t>
            </a:r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832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36279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1" y="1293542"/>
            <a:ext cx="4056611" cy="3254986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704080" y="1293542"/>
            <a:ext cx="4023360" cy="3254986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30199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Monotone">
    <p:bg>
      <p:bgPr>
        <a:gradFill flip="none" rotWithShape="1">
          <a:gsLst>
            <a:gs pos="15000">
              <a:srgbClr val="5F6062"/>
            </a:gs>
            <a:gs pos="85000">
              <a:srgbClr val="000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93858" y="1453611"/>
            <a:ext cx="1150143" cy="368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474562" y="529542"/>
            <a:ext cx="8090704" cy="3125165"/>
          </a:xfrm>
          <a:prstGeom prst="rect">
            <a:avLst/>
          </a:prstGeom>
        </p:spPr>
        <p:txBody>
          <a:bodyPr anchor="t" anchorCtr="0"/>
          <a:lstStyle>
            <a:lvl1pPr marL="177800" indent="-177800" algn="l">
              <a:lnSpc>
                <a:spcPct val="100000"/>
              </a:lnSpc>
              <a:defRPr sz="2800" strike="noStrike" cap="none" baseline="0">
                <a:solidFill>
                  <a:srgbClr val="D6D7D9"/>
                </a:solidFill>
                <a:latin typeface="Futura Lt" pitchFamily="34" charset="0"/>
              </a:defRPr>
            </a:lvl1pPr>
          </a:lstStyle>
          <a:p>
            <a:r>
              <a:rPr lang="en-US" strike="noStrike" dirty="0" smtClean="0"/>
              <a:t>“This is a sample quote slide. Select and type your quote inside the quote marks.”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7854" y="3950221"/>
            <a:ext cx="7018845" cy="576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Speakers Name</a:t>
            </a:r>
          </a:p>
          <a:p>
            <a:pPr lvl="0"/>
            <a:r>
              <a:rPr lang="en-US" dirty="0" smtClean="0"/>
              <a:t>ABC Company</a:t>
            </a:r>
          </a:p>
        </p:txBody>
      </p:sp>
    </p:spTree>
    <p:extLst>
      <p:ext uri="{BB962C8B-B14F-4D97-AF65-F5344CB8AC3E}">
        <p14:creationId xmlns:p14="http://schemas.microsoft.com/office/powerpoint/2010/main" val="7002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085850"/>
            <a:ext cx="4059238" cy="3474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9" y="1085850"/>
            <a:ext cx="4060825" cy="3474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8150" y="4912519"/>
            <a:ext cx="387350" cy="1643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E2A4A3-4951-431F-A56A-196C9BB432AF}" type="slidenum">
              <a:rPr lang="en-US">
                <a:solidFill>
                  <a:prstClr val="black"/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1"/>
          </p:nvPr>
        </p:nvSpPr>
        <p:spPr>
          <a:xfrm>
            <a:off x="836614" y="4912519"/>
            <a:ext cx="1114425" cy="1643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1997075" y="4912519"/>
            <a:ext cx="5359400" cy="1643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HP Simplified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634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17552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  <p:custDataLst>
              <p:tags r:id="rId4"/>
            </p:custDataLst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31200" y="1458000"/>
            <a:ext cx="4031345" cy="276818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1293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 bwMode="black">
          <a:xfrm>
            <a:off x="4560888" y="1455543"/>
            <a:ext cx="3978275" cy="27723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HP Simplified"/>
              </a:rPr>
              <a:t>HP Confidential</a:t>
            </a:r>
            <a:endParaRPr lang="en-US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A64DB9A-3392-4B02-8DAB-79BE8395E9B3}" type="slidenum">
              <a:rPr lang="en-US" smtClean="0">
                <a:solidFill>
                  <a:prstClr val="black"/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5781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with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660169"/>
            <a:ext cx="8460105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  <a:latin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30887"/>
          </a:xfrm>
        </p:spPr>
        <p:txBody>
          <a:bodyPr/>
          <a:lstStyle>
            <a:lvl1pPr>
              <a:defRPr>
                <a:latin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 bwMode="black">
          <a:xfrm>
            <a:off x="348905" y="4710270"/>
            <a:ext cx="182186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700" smtClean="0">
                <a:solidFill>
                  <a:srgbClr val="A6A6A6"/>
                </a:solidFill>
                <a:latin typeface="HP Simplified" pitchFamily="34" charset="0"/>
              </a:defRPr>
            </a:lvl1pPr>
          </a:lstStyle>
          <a:p>
            <a:pPr marL="190800" indent="-190800" fontAlgn="auto">
              <a:spcBef>
                <a:spcPts val="0"/>
              </a:spcBef>
              <a:spcAft>
                <a:spcPts val="0"/>
              </a:spcAft>
            </a:pPr>
            <a:fld id="{33088DE5-1DDF-C242-AF39-BA25983D68D6}" type="slidenum">
              <a:rPr/>
              <a:pPr marL="190800" indent="-190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3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751390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30887"/>
          </a:xfrm>
        </p:spPr>
        <p:txBody>
          <a:bodyPr/>
          <a:lstStyle>
            <a:lvl1pPr>
              <a:defRPr b="1" i="0">
                <a:latin typeface="HP Simplified" pitchFamily="34" charset="0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0" y="1458000"/>
            <a:ext cx="8125413" cy="2788998"/>
          </a:xfrm>
        </p:spPr>
        <p:txBody>
          <a:bodyPr/>
          <a:lstStyle>
            <a:lvl1pPr>
              <a:defRPr b="0" i="0">
                <a:latin typeface="HP Simplified" pitchFamily="34" charset="0"/>
                <a:cs typeface="Arial"/>
              </a:defRPr>
            </a:lvl1pPr>
            <a:lvl2pPr>
              <a:defRPr>
                <a:latin typeface="HP Simplified" pitchFamily="34" charset="0"/>
              </a:defRPr>
            </a:lvl2pPr>
            <a:lvl3pPr>
              <a:defRPr>
                <a:latin typeface="HP Simplified" pitchFamily="34" charset="0"/>
              </a:defRPr>
            </a:lvl3pPr>
            <a:lvl4pPr>
              <a:defRPr>
                <a:latin typeface="HP Simplified" pitchFamily="34" charset="0"/>
              </a:defRPr>
            </a:lvl4pPr>
            <a:lvl5pPr>
              <a:defRPr>
                <a:latin typeface="HP Simplified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26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, sub title with bulle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69863" indent="-169863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63" indent="-233363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400" indent="-223838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marL="169863" lvl="2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7596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55730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56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45470" y="972815"/>
            <a:ext cx="3107721" cy="12610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1293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 bwMode="black">
          <a:xfrm>
            <a:off x="4560889" y="970358"/>
            <a:ext cx="3066810" cy="126292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39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71450" indent="-171450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900" indent="-171450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63" indent="-169863">
              <a:defRPr sz="1400">
                <a:solidFill>
                  <a:srgbClr val="000000"/>
                </a:solidFill>
              </a:defRPr>
            </a:lvl3pPr>
            <a:lvl4pPr marL="690563" indent="-180975">
              <a:defRPr sz="1400">
                <a:solidFill>
                  <a:srgbClr val="000000"/>
                </a:solidFill>
              </a:defRPr>
            </a:lvl4pPr>
            <a:lvl5pPr marL="833438" indent="-150813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32330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01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87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66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79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832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33581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8321040" cy="365760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HP_logo_old_NewBlue_SM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44500" y="4665245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black"/>
                </a:solidFill>
                <a:latin typeface="Arial"/>
                <a:cs typeface="Arial"/>
              </a:rPr>
              <a:t>HP Confidential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1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31200" y="1458000"/>
            <a:ext cx="4018550" cy="276818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3"/>
            <a:ext cx="4033444" cy="79765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0169"/>
            <a:ext cx="4033444" cy="36676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7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4500" y="4665245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black"/>
                </a:solidFill>
                <a:latin typeface="Arial"/>
                <a:cs typeface="Arial"/>
              </a:rPr>
              <a:t>HP Confidential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1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11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HP Simplified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8720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4499" y="4557923"/>
            <a:ext cx="543983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  <a:cs typeface="Arial"/>
              </a:rPr>
              <a:t>HP Confidential  |  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</a:rPr>
              <a:t>This is a rolling (up to three year) Roadmap and is subject to change without notice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  <a:cs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6" name="Picture 5" descr="HP_logo_old_NewBlue_SM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 userDrawn="1"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 dirty="0" smtClean="0">
              <a:solidFill>
                <a:srgbClr val="A6A6A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7830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62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282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4499" y="4557923"/>
            <a:ext cx="543983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  <a:cs typeface="Arial"/>
              </a:rPr>
              <a:t>HP Confidential  |  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</a:rPr>
              <a:t>This is a rolling (up to three year) Roadmap and is subject to change without notice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  <a:cs typeface="Arial"/>
              </a:rPr>
              <a:t> </a:t>
            </a:r>
          </a:p>
          <a:p>
            <a:endParaRPr lang="en-US" sz="7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8" name="Picture 7" descr="HP_logo_old_NewBlue_SM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A6A6A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page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0169"/>
            <a:ext cx="4116705" cy="3770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3"/>
            <a:ext cx="4116705" cy="797654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0" y="1458000"/>
            <a:ext cx="4116975" cy="278899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69863" indent="-169863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63" indent="-233363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400" indent="-223838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marL="169863" lvl="0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Click to edit Master text styles</a:t>
            </a:r>
          </a:p>
          <a:p>
            <a:pPr marL="169863" lvl="1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169863" lvl="2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169863" lvl="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169863" lvl="4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4499" y="4557923"/>
            <a:ext cx="543983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  <a:cs typeface="Arial"/>
              </a:rPr>
              <a:t>HP Confidential  |  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</a:rPr>
              <a:t>This is a rolling (up to three year) Roadmap and is subject to change without notice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  <a:cs typeface="Arial"/>
              </a:rPr>
              <a:t> </a:t>
            </a:r>
          </a:p>
          <a:p>
            <a:endParaRPr lang="en-US" sz="7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8" name="Picture 7" descr="HP_logo_old_NewBlue_SM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A6A6A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43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8" name="TextBox 9"/>
          <p:cNvSpPr txBox="1">
            <a:spLocks noChangeArrowheads="1"/>
          </p:cNvSpPr>
          <p:nvPr userDrawn="1"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44499" y="4557923"/>
            <a:ext cx="543983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  <a:cs typeface="Arial"/>
              </a:rPr>
              <a:t>HP Confidential  |  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</a:rPr>
              <a:t>This is a rolling (up to three year) Roadmap and is subject to change without notice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  <a:cs typeface="Arial"/>
              </a:rPr>
              <a:t> </a:t>
            </a:r>
          </a:p>
          <a:p>
            <a:endParaRPr lang="en-US" sz="7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HP_logo_old_NewBlue_SM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HP Simplifie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HP Simplified"/>
              </a:rPr>
              <a:t>HP Confidential</a:t>
            </a:r>
            <a:endParaRPr lang="en-US" dirty="0">
              <a:solidFill>
                <a:prstClr val="black">
                  <a:tint val="75000"/>
                </a:prstClr>
              </a:solidFill>
              <a:latin typeface="HP Simplifie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8FB83FC-5468-421B-928F-42EF42E25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41299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77813" y="5039916"/>
            <a:ext cx="444500" cy="79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5CCEBB1-C3ED-45BC-BF7B-0D280643DE9E}" type="slidenum">
              <a:rPr lang="en-US">
                <a:solidFill>
                  <a:prstClr val="black"/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22455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0169"/>
            <a:ext cx="8460106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3"/>
            <a:ext cx="8460105" cy="41293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164876" y="1458000"/>
            <a:ext cx="2516536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HP Simplified" pitchFamily="34" charset="0"/>
                <a:cs typeface="Arial"/>
              </a:defRPr>
            </a:lvl1pPr>
            <a:lvl2pPr marL="0" indent="0">
              <a:buNone/>
              <a:defRPr b="0">
                <a:latin typeface="HP Simplified" pitchFamily="34" charset="0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HP Simplified" pitchFamily="34" charset="0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HP Simplified" pitchFamily="34" charset="0"/>
                <a:cs typeface="Arial"/>
              </a:defRPr>
            </a:lvl4pPr>
            <a:lvl5pPr marL="455613" indent="-134938">
              <a:buSzPct val="100000"/>
              <a:buFont typeface="Arial"/>
              <a:buChar char="•"/>
              <a:defRPr>
                <a:latin typeface="HP Simplified" pitchFamily="34" charset="0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 bwMode="black">
          <a:xfrm>
            <a:off x="330200" y="1458000"/>
            <a:ext cx="2542125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HP Simplified" pitchFamily="34" charset="0"/>
                <a:cs typeface="Arial"/>
              </a:defRPr>
            </a:lvl1pPr>
            <a:lvl2pPr marL="0" indent="0">
              <a:buNone/>
              <a:defRPr b="0">
                <a:latin typeface="HP Simplified" pitchFamily="34" charset="0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HP Simplified" pitchFamily="34" charset="0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HP Simplified" pitchFamily="34" charset="0"/>
                <a:cs typeface="Arial"/>
              </a:defRPr>
            </a:lvl4pPr>
            <a:lvl5pPr marL="449263" indent="-147638">
              <a:buSzPct val="100000"/>
              <a:buFont typeface="Arial"/>
              <a:buChar char="•"/>
              <a:defRPr>
                <a:latin typeface="HP Simplified" pitchFamily="34" charset="0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 bwMode="black">
          <a:xfrm>
            <a:off x="5975002" y="1458000"/>
            <a:ext cx="2516536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HP Simplified" pitchFamily="34" charset="0"/>
                <a:cs typeface="Arial"/>
              </a:defRPr>
            </a:lvl1pPr>
            <a:lvl2pPr marL="0" indent="0">
              <a:buNone/>
              <a:defRPr b="0">
                <a:latin typeface="HP Simplified" pitchFamily="34" charset="0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HP Simplified" pitchFamily="34" charset="0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HP Simplified" pitchFamily="34" charset="0"/>
                <a:cs typeface="Arial"/>
              </a:defRPr>
            </a:lvl4pPr>
            <a:lvl5pPr marL="455613" indent="-125413">
              <a:buSzPct val="100000"/>
              <a:buFont typeface="Arial"/>
              <a:buChar char="•"/>
              <a:defRPr>
                <a:latin typeface="HP Simplified" pitchFamily="34" charset="0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84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with Imag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31200" y="1458000"/>
            <a:ext cx="4018550" cy="276818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3"/>
            <a:ext cx="4033444" cy="79765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0169"/>
            <a:ext cx="4033444" cy="36676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42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80217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02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itle with sub-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83349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5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dirty="0" smtClean="0">
                <a:cs typeface="Arial" pitchFamily="34" charset="0"/>
              </a:rPr>
              <a:t>© Copyright 2012 Hewlett-Packard Development Company, L.P. </a:t>
            </a:r>
            <a:br>
              <a:rPr lang="en-US" sz="700" dirty="0" smtClean="0">
                <a:cs typeface="Arial" pitchFamily="34" charset="0"/>
              </a:rPr>
            </a:br>
            <a:r>
              <a:rPr lang="en-US" sz="700" dirty="0" smtClean="0"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dirty="0" smtClean="0">
              <a:cs typeface="Arial" pitchFamily="34" charset="0"/>
            </a:endParaRPr>
          </a:p>
        </p:txBody>
      </p:sp>
      <p:pic>
        <p:nvPicPr>
          <p:cNvPr id="6" name="Picture 7" descr="HP_logo_old_NewBlue_LAR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425" y="361950"/>
            <a:ext cx="18986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7025" y="3123625"/>
            <a:ext cx="4902200" cy="654625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black">
          <a:xfrm>
            <a:off x="321579" y="1790981"/>
            <a:ext cx="4898121" cy="1206484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8041" y="3797300"/>
            <a:ext cx="4901184" cy="658368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None/>
              <a:tabLst/>
              <a:defRPr b="1">
                <a:solidFill>
                  <a:schemeClr val="tx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82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0169"/>
            <a:ext cx="8460106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3"/>
            <a:ext cx="8460105" cy="41293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164876" y="1458000"/>
            <a:ext cx="2516536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HP Simplified" pitchFamily="34" charset="0"/>
                <a:cs typeface="Arial"/>
              </a:defRPr>
            </a:lvl1pPr>
            <a:lvl2pPr marL="0" indent="0">
              <a:buNone/>
              <a:defRPr b="0">
                <a:latin typeface="HP Simplified" pitchFamily="34" charset="0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HP Simplified" pitchFamily="34" charset="0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HP Simplified" pitchFamily="34" charset="0"/>
                <a:cs typeface="Arial"/>
              </a:defRPr>
            </a:lvl4pPr>
            <a:lvl5pPr marL="455613" indent="-134938">
              <a:buSzPct val="100000"/>
              <a:buFont typeface="Arial"/>
              <a:buChar char="•"/>
              <a:defRPr>
                <a:latin typeface="HP Simplified" pitchFamily="34" charset="0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 bwMode="black">
          <a:xfrm>
            <a:off x="330200" y="1458000"/>
            <a:ext cx="2542125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HP Simplified" pitchFamily="34" charset="0"/>
                <a:cs typeface="Arial"/>
              </a:defRPr>
            </a:lvl1pPr>
            <a:lvl2pPr marL="0" indent="0">
              <a:buNone/>
              <a:defRPr b="0">
                <a:latin typeface="HP Simplified" pitchFamily="34" charset="0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HP Simplified" pitchFamily="34" charset="0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HP Simplified" pitchFamily="34" charset="0"/>
                <a:cs typeface="Arial"/>
              </a:defRPr>
            </a:lvl4pPr>
            <a:lvl5pPr marL="449263" indent="-147638">
              <a:buSzPct val="100000"/>
              <a:buFont typeface="Arial"/>
              <a:buChar char="•"/>
              <a:defRPr>
                <a:latin typeface="HP Simplified" pitchFamily="34" charset="0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 bwMode="black">
          <a:xfrm>
            <a:off x="5975002" y="1458000"/>
            <a:ext cx="2516536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HP Simplified" pitchFamily="34" charset="0"/>
                <a:cs typeface="Arial"/>
              </a:defRPr>
            </a:lvl1pPr>
            <a:lvl2pPr marL="0" indent="0">
              <a:buNone/>
              <a:defRPr b="0">
                <a:latin typeface="HP Simplified" pitchFamily="34" charset="0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HP Simplified" pitchFamily="34" charset="0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HP Simplified" pitchFamily="34" charset="0"/>
                <a:cs typeface="Arial"/>
              </a:defRPr>
            </a:lvl4pPr>
            <a:lvl5pPr marL="455613" indent="-125413">
              <a:buSzPct val="100000"/>
              <a:buFont typeface="Arial"/>
              <a:buChar char="•"/>
              <a:defRPr>
                <a:latin typeface="HP Simplified" pitchFamily="34" charset="0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2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8720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4499" y="4557923"/>
            <a:ext cx="543983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  <a:cs typeface="Arial"/>
              </a:rPr>
              <a:t>HP Confidential  |  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</a:rPr>
              <a:t>This is a rolling (up to three year) Roadmap and is subject to change without notice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P Simplified" pitchFamily="34" charset="0"/>
                <a:cs typeface="Arial"/>
              </a:rPr>
              <a:t> </a:t>
            </a:r>
          </a:p>
          <a:p>
            <a:endParaRPr lang="en-US" sz="7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6" name="Picture 5" descr="HP_logo_old_NewBlue_SM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 userDrawn="1"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A6A6A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0588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41755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31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92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71450" indent="-171450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900" indent="-171450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63" indent="-169863">
              <a:defRPr sz="1400">
                <a:solidFill>
                  <a:srgbClr val="000000"/>
                </a:solidFill>
              </a:defRPr>
            </a:lvl3pPr>
            <a:lvl4pPr marL="690563" indent="-180975">
              <a:defRPr sz="1400">
                <a:solidFill>
                  <a:srgbClr val="000000"/>
                </a:solidFill>
              </a:defRPr>
            </a:lvl4pPr>
            <a:lvl5pPr marL="833438" indent="-150813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32330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79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63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59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1293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02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HP Simplified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604350"/>
            <a:ext cx="8229600" cy="3847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52"/>
            <a:ext cx="8229600" cy="28854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20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5960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15470"/>
            <a:ext cx="8375650" cy="3298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>
          <a:xfrm>
            <a:off x="4023360" y="4855464"/>
            <a:ext cx="109728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8066FD-7A53-4A7D-8A3A-BC9DCEF349F9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6/30/2015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HP Simplified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65760" y="4855464"/>
            <a:ext cx="32004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9FE57C1-99E3-4342-90AE-63D315326D4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  <a:latin typeface="HP Simplifie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HP Simplified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94944" y="4855464"/>
            <a:ext cx="3291840" cy="15087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  <a:latin typeface="HP Simplified"/>
              </a:rPr>
              <a:t>HP Confidential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50620"/>
            <a:ext cx="8348472" cy="34648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751390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30887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0" y="1458000"/>
            <a:ext cx="8125413" cy="2788998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7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42950"/>
            <a:ext cx="8229600" cy="342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16"/>
            <a:ext cx="8229600" cy="3893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9" y="1186048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3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38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216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12934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0" y="1458000"/>
            <a:ext cx="8125413" cy="278899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9659" y="347021"/>
            <a:ext cx="8570979" cy="4583567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2289198" y="2569282"/>
            <a:ext cx="4459462" cy="1588"/>
          </a:xfrm>
          <a:prstGeom prst="line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>
            <a:endCxn id="6" idx="2"/>
          </p:cNvCxnSpPr>
          <p:nvPr userDrawn="1"/>
        </p:nvCxnSpPr>
        <p:spPr>
          <a:xfrm rot="5400000">
            <a:off x="2331904" y="2632796"/>
            <a:ext cx="4591037" cy="4546"/>
          </a:xfrm>
          <a:prstGeom prst="line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2" name="Group 11"/>
          <p:cNvGrpSpPr/>
          <p:nvPr userDrawn="1"/>
        </p:nvGrpSpPr>
        <p:grpSpPr>
          <a:xfrm>
            <a:off x="945136" y="347022"/>
            <a:ext cx="2975700" cy="4451991"/>
            <a:chOff x="945136" y="347022"/>
            <a:chExt cx="2975700" cy="457036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4513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55894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53988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474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77607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88365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86459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97217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78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2083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3" name="Straight Connector 22"/>
          <p:cNvCxnSpPr/>
          <p:nvPr userDrawn="1"/>
        </p:nvCxnSpPr>
        <p:spPr>
          <a:xfrm>
            <a:off x="324890" y="605443"/>
            <a:ext cx="8585748" cy="1588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24890" y="974616"/>
            <a:ext cx="8585748" cy="1588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24890" y="1742495"/>
            <a:ext cx="8585748" cy="1588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25"/>
          <p:cNvGrpSpPr/>
          <p:nvPr userDrawn="1"/>
        </p:nvGrpSpPr>
        <p:grpSpPr>
          <a:xfrm>
            <a:off x="5227781" y="347022"/>
            <a:ext cx="3665982" cy="4451991"/>
            <a:chOff x="5227781" y="347022"/>
            <a:chExt cx="3665982" cy="445199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227781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38539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36633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47391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60252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71010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69104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79862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92723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03481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783005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8893763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9" name="Straight Connector 38"/>
          <p:cNvCxnSpPr/>
          <p:nvPr userDrawn="1"/>
        </p:nvCxnSpPr>
        <p:spPr>
          <a:xfrm>
            <a:off x="344488" y="4799013"/>
            <a:ext cx="8566150" cy="1588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HP Simplified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96817"/>
            <a:ext cx="8321040" cy="338328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9" y="1186048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3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5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accent6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2767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88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Picture 10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825" y="45354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296085" y="157299"/>
            <a:ext cx="7222352" cy="134190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6085" y="315944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3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52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47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-page tex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8721"/>
            <a:ext cx="3878263" cy="3219794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5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3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, sub title with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564723"/>
            <a:ext cx="8534719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181778"/>
            <a:ext cx="8534718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894916"/>
            <a:ext cx="8179816" cy="3688991"/>
          </a:xfrm>
        </p:spPr>
        <p:txBody>
          <a:bodyPr wrap="square">
            <a:noAutofit/>
          </a:bodyPr>
          <a:lstStyle>
            <a:lvl1pPr marL="127397" indent="-127397">
              <a:defRPr b="0">
                <a:solidFill>
                  <a:schemeClr val="tx1"/>
                </a:solidFill>
              </a:defRPr>
            </a:lvl1pPr>
            <a:lvl2pPr marL="255985" indent="-135731">
              <a:defRPr>
                <a:solidFill>
                  <a:srgbClr val="000000"/>
                </a:solidFill>
              </a:defRPr>
            </a:lvl2pPr>
            <a:lvl3pPr>
              <a:defRPr lang="en-US" sz="105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>
              <a:spcAft>
                <a:spcPts val="30"/>
              </a:spcAft>
              <a:defRPr lang="en-US" sz="105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>
              <a:spcAft>
                <a:spcPts val="30"/>
              </a:spcAft>
              <a:defRPr>
                <a:solidFill>
                  <a:srgbClr val="000000"/>
                </a:solidFill>
              </a:defRPr>
            </a:lvl5pPr>
            <a:lvl6pPr marL="516731" indent="-169069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"/>
              </a:spcAft>
              <a:buFont typeface="HP Simplified" pitchFamily="34" charset="0"/>
              <a:buChar char="-"/>
              <a:defRPr lang="en-US" sz="1050" b="0" i="0" kern="1200" dirty="0">
                <a:solidFill>
                  <a:srgbClr val="000000"/>
                </a:solidFill>
                <a:latin typeface="+mn-lt"/>
                <a:ea typeface="+mn-ea"/>
                <a:cs typeface="HP Simplified" pitchFamily="34" charset="0"/>
              </a:defRPr>
            </a:lvl6pPr>
            <a:lvl7pPr marL="685800" indent="-169069">
              <a:spcAft>
                <a:spcPts val="30"/>
              </a:spcAft>
              <a:defRPr sz="1050">
                <a:latin typeface="+mn-lt"/>
              </a:defRPr>
            </a:lvl7pPr>
          </a:lstStyle>
          <a:p>
            <a:pPr marL="127397" lvl="0" indent="-127397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smtClean="0"/>
              <a:t>Click to edit Master text styles</a:t>
            </a:r>
          </a:p>
          <a:p>
            <a:pPr marL="127397" lvl="1" indent="-127397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127397" lvl="2" indent="-127397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127397" lvl="3" indent="-127397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127397" lvl="4" indent="-127397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17345" y="1790981"/>
            <a:ext cx="6151689" cy="1206484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latin typeface="HP Simplifi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2425" y="3002975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HP_logo_old_NewBlue_LAR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858" y="361950"/>
            <a:ext cx="1899430" cy="188262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3525" y="4660800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© Copyright 2012 Hewlett-Packard Development Company, L.P. </a:t>
            </a:r>
            <a:br>
              <a:rPr lang="en-US" sz="7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</a:br>
            <a:r>
              <a:rPr lang="en-US" sz="7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The information contained herein is subject to change without notice.</a:t>
            </a:r>
          </a:p>
          <a:p>
            <a:endParaRPr lang="en-US" sz="700" dirty="0">
              <a:solidFill>
                <a:prstClr val="black"/>
              </a:solidFill>
              <a:latin typeface="HP Simplified" pitchFamily="34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8412163" y="4451350"/>
            <a:ext cx="492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96085" y="157299"/>
            <a:ext cx="7222352" cy="134190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63525" y="4660800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FFFFFF"/>
                </a:solidFill>
                <a:cs typeface="Arial"/>
              </a:rPr>
              <a:t>© Copyright 2012 Hewlett-Packard Development Company, L.P. </a:t>
            </a:r>
            <a:br>
              <a:rPr lang="en-US" sz="700" dirty="0" smtClean="0">
                <a:solidFill>
                  <a:srgbClr val="FFFFFF"/>
                </a:solidFill>
                <a:cs typeface="Arial"/>
              </a:rPr>
            </a:br>
            <a:r>
              <a:rPr lang="en-US" sz="700" dirty="0" smtClean="0">
                <a:solidFill>
                  <a:srgbClr val="FFFFFF"/>
                </a:solidFill>
                <a:cs typeface="Arial"/>
              </a:rPr>
              <a:t>The information contained herein is subject to change without notice.</a:t>
            </a:r>
          </a:p>
          <a:p>
            <a:endParaRPr lang="en-US" sz="700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3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87" y="1430691"/>
            <a:ext cx="7934325" cy="299208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96085" y="15729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90000"/>
              </a:lnSpc>
              <a:defRPr sz="4800" b="1">
                <a:solidFill>
                  <a:srgbClr val="000000"/>
                </a:solidFill>
                <a:latin typeface="HP Simplified" pitchFamily="34" charset="0"/>
                <a:cs typeface="Arial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63525" y="4660800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prstClr val="black"/>
                </a:solidFill>
                <a:cs typeface="Arial"/>
              </a:rPr>
              <a:t>© Copyright 2012 Hewlett-Packard Development Company, L.P. </a:t>
            </a:r>
            <a:br>
              <a:rPr lang="en-US" sz="700" dirty="0" smtClean="0">
                <a:solidFill>
                  <a:prstClr val="black"/>
                </a:solidFill>
                <a:cs typeface="Arial"/>
              </a:rPr>
            </a:br>
            <a:r>
              <a:rPr lang="en-US" sz="700" dirty="0" smtClean="0">
                <a:solidFill>
                  <a:prstClr val="black"/>
                </a:solidFill>
                <a:cs typeface="Arial"/>
              </a:rPr>
              <a:t>The information contained herein is subject to change without notice.</a:t>
            </a:r>
          </a:p>
          <a:p>
            <a:endParaRPr lang="en-US" sz="70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6" name="Picture 5" descr="HP_logo_old_NewBlue_SM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1187519"/>
            <a:ext cx="5198945" cy="31479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ts val="3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348905" y="4710223"/>
            <a:ext cx="182186" cy="107722"/>
          </a:xfrm>
        </p:spPr>
        <p:txBody>
          <a:bodyPr/>
          <a:lstStyle/>
          <a:p>
            <a:fld id="{33088DE5-1DDF-C242-AF39-BA25983D68D6}" type="slidenum">
              <a:rPr/>
              <a:pPr/>
              <a:t>‹#›</a:t>
            </a:fld>
            <a:endParaRPr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02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660169"/>
            <a:ext cx="8460105" cy="3847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  <a:latin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30887"/>
          </a:xfrm>
        </p:spPr>
        <p:txBody>
          <a:bodyPr/>
          <a:lstStyle>
            <a:lvl1pPr>
              <a:defRPr>
                <a:latin typeface="HP Simplified" pitchFamily="34" charset="0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0" y="1458000"/>
            <a:ext cx="8125413" cy="278899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 bwMode="black">
          <a:xfrm>
            <a:off x="348905" y="4710270"/>
            <a:ext cx="182186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700" smtClean="0">
                <a:solidFill>
                  <a:srgbClr val="A6A6A6"/>
                </a:solidFill>
                <a:latin typeface="Arial"/>
              </a:defRPr>
            </a:lvl1pPr>
          </a:lstStyle>
          <a:p>
            <a:pPr marL="190800" indent="-190800"/>
            <a:fld id="{33088DE5-1DDF-C242-AF39-BA25983D68D6}" type="slidenum">
              <a:rPr/>
              <a:pPr marL="190800" indent="-19080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31200" y="1458000"/>
            <a:ext cx="4031345" cy="276818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1293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 bwMode="black">
          <a:xfrm>
            <a:off x="4560888" y="1455543"/>
            <a:ext cx="3978275" cy="27723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 bwMode="black">
          <a:xfrm>
            <a:off x="348905" y="4710270"/>
            <a:ext cx="182186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700" smtClean="0">
                <a:solidFill>
                  <a:srgbClr val="A6A6A6"/>
                </a:solidFill>
                <a:latin typeface="Arial"/>
              </a:defRPr>
            </a:lvl1pPr>
          </a:lstStyle>
          <a:p>
            <a:pPr marL="190800" indent="-190800"/>
            <a:fld id="{33088DE5-1DDF-C242-AF39-BA25983D68D6}" type="slidenum">
              <a:rPr/>
              <a:pPr marL="190800" indent="-19080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57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45470" y="972815"/>
            <a:ext cx="3107721" cy="12610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1293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 bwMode="black">
          <a:xfrm>
            <a:off x="4560889" y="970358"/>
            <a:ext cx="3066810" cy="126292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 bwMode="black">
          <a:xfrm>
            <a:off x="348905" y="4710270"/>
            <a:ext cx="182186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700" smtClean="0">
                <a:solidFill>
                  <a:srgbClr val="A6A6A6"/>
                </a:solidFill>
                <a:latin typeface="Arial"/>
              </a:defRPr>
            </a:lvl1pPr>
          </a:lstStyle>
          <a:p>
            <a:pPr marL="190800" indent="-190800"/>
            <a:fld id="{33088DE5-1DDF-C242-AF39-BA25983D68D6}" type="slidenum">
              <a:rPr/>
              <a:pPr marL="190800" indent="-19080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57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31200" y="1458000"/>
            <a:ext cx="4018550" cy="276818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3"/>
            <a:ext cx="4033444" cy="79765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0169"/>
            <a:ext cx="4033444" cy="36676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 bwMode="black">
          <a:xfrm>
            <a:off x="348905" y="4710270"/>
            <a:ext cx="182186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700" smtClean="0">
                <a:solidFill>
                  <a:srgbClr val="A6A6A6"/>
                </a:solidFill>
                <a:latin typeface="Arial"/>
              </a:defRPr>
            </a:lvl1pPr>
          </a:lstStyle>
          <a:p>
            <a:pPr marL="190800" indent="-190800"/>
            <a:fld id="{33088DE5-1DDF-C242-AF39-BA25983D68D6}" type="slidenum">
              <a:rPr/>
              <a:pPr marL="190800" indent="-190800"/>
              <a:t>‹#›</a:t>
            </a:fld>
            <a:endParaRPr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8" name="Picture 7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page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0169"/>
            <a:ext cx="4116705" cy="3770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3"/>
            <a:ext cx="4116705" cy="797654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0" y="1458000"/>
            <a:ext cx="4116975" cy="278899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 bwMode="black">
          <a:xfrm>
            <a:off x="348905" y="4710270"/>
            <a:ext cx="182186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700" smtClean="0">
                <a:solidFill>
                  <a:srgbClr val="A6A6A6"/>
                </a:solidFill>
                <a:latin typeface="Arial"/>
              </a:defRPr>
            </a:lvl1pPr>
          </a:lstStyle>
          <a:p>
            <a:pPr marL="190800" indent="-190800"/>
            <a:fld id="{33088DE5-1DDF-C242-AF39-BA25983D68D6}" type="slidenum">
              <a:rPr/>
              <a:pPr marL="190800" indent="-190800"/>
              <a:t>‹#›</a:t>
            </a:fld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9" name="Picture 8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0169"/>
            <a:ext cx="8460106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3"/>
            <a:ext cx="8460105" cy="41293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black">
          <a:xfrm>
            <a:off x="3164876" y="1458000"/>
            <a:ext cx="2516536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None/>
              <a:defRPr b="0">
                <a:latin typeface="Arial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Arial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Arial"/>
                <a:cs typeface="Arial"/>
              </a:defRPr>
            </a:lvl4pPr>
            <a:lvl5pPr marL="455613" indent="-134938">
              <a:buSzPct val="100000"/>
              <a:buFont typeface="Arial"/>
              <a:buChar char="•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 bwMode="black">
          <a:xfrm>
            <a:off x="330200" y="1458000"/>
            <a:ext cx="2542125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None/>
              <a:defRPr b="0">
                <a:latin typeface="Arial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Arial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Arial"/>
                <a:cs typeface="Arial"/>
              </a:defRPr>
            </a:lvl4pPr>
            <a:lvl5pPr marL="449263" indent="-147638">
              <a:buSzPct val="100000"/>
              <a:buFont typeface="Arial"/>
              <a:buChar char="•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 bwMode="black">
          <a:xfrm>
            <a:off x="5975002" y="1458000"/>
            <a:ext cx="2516536" cy="2768180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None/>
              <a:defRPr b="0">
                <a:latin typeface="Arial"/>
                <a:cs typeface="Arial"/>
              </a:defRPr>
            </a:lvl2pPr>
            <a:lvl3pPr marL="165600" indent="-165600">
              <a:buFont typeface="Arial"/>
              <a:buChar char="•"/>
              <a:defRPr sz="1400">
                <a:latin typeface="Arial"/>
                <a:cs typeface="Arial"/>
              </a:defRPr>
            </a:lvl3pPr>
            <a:lvl4pPr marL="341313" indent="-168275">
              <a:buSzPct val="100000"/>
              <a:buFont typeface="Lucida Grande"/>
              <a:buChar char="–"/>
              <a:defRPr>
                <a:latin typeface="Arial"/>
                <a:cs typeface="Arial"/>
              </a:defRPr>
            </a:lvl4pPr>
            <a:lvl5pPr marL="455613" indent="-125413">
              <a:buSzPct val="100000"/>
              <a:buFont typeface="Arial"/>
              <a:buChar char="•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 bwMode="black">
          <a:xfrm>
            <a:off x="348905" y="4710270"/>
            <a:ext cx="182186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700" smtClean="0">
                <a:solidFill>
                  <a:srgbClr val="A6A6A6"/>
                </a:solidFill>
                <a:latin typeface="Arial"/>
              </a:defRPr>
            </a:lvl1pPr>
          </a:lstStyle>
          <a:p>
            <a:pPr marL="190800" indent="-190800"/>
            <a:fld id="{33088DE5-1DDF-C242-AF39-BA25983D68D6}" type="slidenum">
              <a:rPr/>
              <a:pPr marL="190800" indent="-190800"/>
              <a:t>‹#›</a:t>
            </a:fld>
            <a:endParaRPr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9" name="Picture 8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12934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 bwMode="black">
          <a:xfrm>
            <a:off x="348905" y="4710270"/>
            <a:ext cx="182186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700" smtClean="0">
                <a:solidFill>
                  <a:srgbClr val="A6A6A6"/>
                </a:solidFill>
                <a:latin typeface="Arial"/>
              </a:defRPr>
            </a:lvl1pPr>
          </a:lstStyle>
          <a:p>
            <a:pPr marL="190800" indent="-190800"/>
            <a:fld id="{33088DE5-1DDF-C242-AF39-BA25983D68D6}" type="slidenum">
              <a:rPr/>
              <a:pPr marL="190800" indent="-190800"/>
              <a:t>‹#›</a:t>
            </a:fld>
            <a:endParaRPr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6" name="Picture 5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60105" cy="412934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0" y="1458000"/>
            <a:ext cx="8125413" cy="278899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 bwMode="black">
          <a:xfrm>
            <a:off x="348905" y="4710270"/>
            <a:ext cx="182186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700" smtClean="0">
                <a:solidFill>
                  <a:srgbClr val="A6A6A6"/>
                </a:solidFill>
                <a:latin typeface="Arial"/>
              </a:defRPr>
            </a:lvl1pPr>
          </a:lstStyle>
          <a:p>
            <a:pPr marL="190800" indent="-190800"/>
            <a:fld id="{33088DE5-1DDF-C242-AF39-BA25983D68D6}" type="slidenum">
              <a:rPr/>
              <a:pPr marL="190800" indent="-190800"/>
              <a:t>‹#›</a:t>
            </a:fld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9659" y="347021"/>
            <a:ext cx="8570979" cy="4583567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2289198" y="2569282"/>
            <a:ext cx="4459462" cy="1588"/>
          </a:xfrm>
          <a:prstGeom prst="line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>
            <a:endCxn id="6" idx="2"/>
          </p:cNvCxnSpPr>
          <p:nvPr userDrawn="1"/>
        </p:nvCxnSpPr>
        <p:spPr>
          <a:xfrm rot="5400000">
            <a:off x="2331904" y="2632796"/>
            <a:ext cx="4591037" cy="4546"/>
          </a:xfrm>
          <a:prstGeom prst="line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2" name="Group 11"/>
          <p:cNvGrpSpPr/>
          <p:nvPr userDrawn="1"/>
        </p:nvGrpSpPr>
        <p:grpSpPr>
          <a:xfrm>
            <a:off x="945136" y="347022"/>
            <a:ext cx="2975700" cy="4451991"/>
            <a:chOff x="945136" y="347022"/>
            <a:chExt cx="2975700" cy="457036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4513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55894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53988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474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77607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88365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86459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97217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78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2083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3" name="Straight Connector 22"/>
          <p:cNvCxnSpPr/>
          <p:nvPr userDrawn="1"/>
        </p:nvCxnSpPr>
        <p:spPr>
          <a:xfrm>
            <a:off x="324890" y="605443"/>
            <a:ext cx="8585748" cy="1588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24890" y="974616"/>
            <a:ext cx="8585748" cy="1588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24890" y="1742495"/>
            <a:ext cx="8585748" cy="1588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25"/>
          <p:cNvGrpSpPr/>
          <p:nvPr userDrawn="1"/>
        </p:nvGrpSpPr>
        <p:grpSpPr>
          <a:xfrm>
            <a:off x="5227781" y="347022"/>
            <a:ext cx="3665982" cy="4451991"/>
            <a:chOff x="5227781" y="347022"/>
            <a:chExt cx="3665982" cy="445199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227781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38539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36633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47391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60252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71010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69104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79862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92723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03481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783005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8893763" y="347022"/>
              <a:ext cx="0" cy="4451991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9" name="Straight Connector 38"/>
          <p:cNvCxnSpPr/>
          <p:nvPr userDrawn="1"/>
        </p:nvCxnSpPr>
        <p:spPr>
          <a:xfrm>
            <a:off x="344488" y="4799013"/>
            <a:ext cx="8566150" cy="1588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41" name="Picture 40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44487" y="1429789"/>
            <a:ext cx="4021137" cy="2991776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762767" y="1429789"/>
            <a:ext cx="402336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96817"/>
            <a:ext cx="8321040" cy="338328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6" name="Picture 5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9" y="1186048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3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9" name="Picture 8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4" name="Picture 3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P_Discover2012_white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877888"/>
            <a:ext cx="73882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064" y="3835716"/>
            <a:ext cx="7772400" cy="6540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7" name="Picture 6" descr="HP_Blue_RGB_150_S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cs typeface="Arial" pitchFamily="34" charset="0"/>
              </a:rPr>
            </a:br>
            <a:r>
              <a:rPr lang="en-US" sz="700" smtClean="0"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cs typeface="Arial" pitchFamily="34" charset="0"/>
            </a:endParaRPr>
          </a:p>
        </p:txBody>
      </p:sp>
      <p:pic>
        <p:nvPicPr>
          <p:cNvPr id="6" name="Picture 7" descr="HP_logo_old_NewBlue_LAR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425" y="361950"/>
            <a:ext cx="18986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7025" y="3123625"/>
            <a:ext cx="4902200" cy="654625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black">
          <a:xfrm>
            <a:off x="321579" y="1790981"/>
            <a:ext cx="4898121" cy="1206484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8041" y="3797300"/>
            <a:ext cx="4901184" cy="658368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None/>
              <a:tabLst/>
              <a:defRPr b="1">
                <a:solidFill>
                  <a:schemeClr val="tx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82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Picture 10" descr="HP_Whit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825" y="45354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296085" y="157299"/>
            <a:ext cx="7222352" cy="134190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6085" y="315944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7" name="Picture 6" descr="HP_Blue_RGB_150_S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87" y="1430691"/>
            <a:ext cx="7934325" cy="299208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8" name="Picture 7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44487" y="1429789"/>
            <a:ext cx="4021137" cy="2991776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762767" y="1429789"/>
            <a:ext cx="402336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7" name="Picture 6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41167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4126230" cy="431687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7" y="1430623"/>
            <a:ext cx="4021137" cy="29921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6" name="Picture 5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page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41167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4116705" cy="797654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7" y="1430623"/>
            <a:ext cx="4021137" cy="2992152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94438" y="765175"/>
            <a:ext cx="4023360" cy="3657600"/>
          </a:xfrm>
          <a:noFill/>
        </p:spPr>
        <p:txBody>
          <a:bodyPr rtlCol="0">
            <a:no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8" name="Picture 7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41167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4126230" cy="431687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7" y="1430623"/>
            <a:ext cx="4021137" cy="29921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4500" y="4665245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tx1"/>
                </a:solidFill>
                <a:latin typeface="Arial"/>
                <a:cs typeface="Arial"/>
              </a:rPr>
              <a:t>HP Confidential</a:t>
            </a: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0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8460106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8460105" cy="412934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8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10423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6276358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10" name="Picture 9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29184" y="4767041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43662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73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1187519"/>
            <a:ext cx="7845552" cy="314794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ts val="3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348905" y="4710223"/>
            <a:ext cx="182186" cy="107722"/>
          </a:xfrm>
          <a:prstGeom prst="rect">
            <a:avLst/>
          </a:prstGeom>
        </p:spPr>
        <p:txBody>
          <a:bodyPr/>
          <a:lstStyle/>
          <a:p>
            <a:fld id="{33088DE5-1DDF-C242-AF39-BA25983D68D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8508999" y="4546600"/>
            <a:ext cx="360364" cy="36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0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96817"/>
            <a:ext cx="8321040" cy="338328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P_Discover2012_white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877888"/>
            <a:ext cx="73882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064" y="3835716"/>
            <a:ext cx="7772400" cy="6540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50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prstClr val="black"/>
                </a:solidFill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700" smtClean="0">
                <a:solidFill>
                  <a:prstClr val="black"/>
                </a:solidFill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6" name="Picture 7" descr="HP_logo_old_NewBlue_LAR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425" y="361950"/>
            <a:ext cx="18986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7025" y="3123625"/>
            <a:ext cx="4902200" cy="654625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black">
          <a:xfrm>
            <a:off x="321579" y="1790981"/>
            <a:ext cx="4898121" cy="1206484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8041" y="3797300"/>
            <a:ext cx="4901184" cy="658368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None/>
              <a:tabLst/>
              <a:defRPr b="1">
                <a:solidFill>
                  <a:schemeClr val="tx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031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page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41167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4116705" cy="797654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7" y="1430623"/>
            <a:ext cx="4021137" cy="2992152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94438" y="765175"/>
            <a:ext cx="4023360" cy="3657600"/>
          </a:xfrm>
          <a:noFill/>
        </p:spPr>
        <p:txBody>
          <a:bodyPr rtlCol="0">
            <a:no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4500" y="4665245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tx1"/>
                </a:solidFill>
                <a:latin typeface="Arial"/>
                <a:cs typeface="Arial"/>
              </a:rPr>
              <a:t>HP Confidential</a:t>
            </a: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Picture 10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825" y="45354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296085" y="157299"/>
            <a:ext cx="7222352" cy="134190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6085" y="315944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04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87" y="1430691"/>
            <a:ext cx="7934325" cy="299208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44487" y="1429789"/>
            <a:ext cx="4021137" cy="2991776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762767" y="1429789"/>
            <a:ext cx="402336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41167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4126230" cy="431687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7" y="1430623"/>
            <a:ext cx="4021137" cy="29921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page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41167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4116705" cy="797654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7" y="1430623"/>
            <a:ext cx="4021137" cy="2992152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94438" y="765175"/>
            <a:ext cx="4023360" cy="3657600"/>
          </a:xfrm>
          <a:noFill/>
        </p:spPr>
        <p:txBody>
          <a:bodyPr rtlCol="0">
            <a:no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80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8460106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8460105" cy="412934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8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10423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6276358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17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8321040" cy="365760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8460106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8460105" cy="412934"/>
          </a:xfrm>
        </p:spPr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8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10423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6276358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44500" y="4665245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tx1"/>
                </a:solidFill>
                <a:latin typeface="Arial"/>
                <a:cs typeface="Arial"/>
              </a:rPr>
              <a:t>HP Confidential</a:t>
            </a: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8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Stock_000014435659Medium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>
                  <a:alpha val="90000"/>
                </a:srgbClr>
              </a:gs>
              <a:gs pos="15000">
                <a:srgbClr val="3191AE"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328716" y="412890"/>
            <a:ext cx="5057324" cy="114888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2800" i="1" strike="noStrike" cap="all" baseline="0">
                <a:solidFill>
                  <a:srgbClr val="9CDCD9"/>
                </a:solidFill>
                <a:latin typeface="+mn-lt"/>
              </a:defRPr>
            </a:lvl1pPr>
          </a:lstStyle>
          <a:p>
            <a:r>
              <a:rPr lang="en-US" strike="noStrike" dirty="0" smtClean="0"/>
              <a:t>PRESENTATION 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4664" y="1550182"/>
            <a:ext cx="4859864" cy="4135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i="1" kern="1200" dirty="0" smtClean="0">
                <a:solidFill>
                  <a:srgbClr val="9CDCD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3858421"/>
            <a:ext cx="4426784" cy="701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i="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Title</a:t>
            </a:r>
          </a:p>
        </p:txBody>
      </p:sp>
      <p:sp>
        <p:nvSpPr>
          <p:cNvPr id="14" name="Freeform 13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>
            <a:gsLst>
              <a:gs pos="85000">
                <a:srgbClr val="00313C">
                  <a:alpha val="90000"/>
                </a:srgbClr>
              </a:gs>
              <a:gs pos="15000">
                <a:srgbClr val="3191AE">
                  <a:alpha val="90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hp-logo-reverse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pic>
        <p:nvPicPr>
          <p:cNvPr id="19" name="Picture 18" descr="Blue-shard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26425" y="1728438"/>
            <a:ext cx="1904661" cy="4059936"/>
          </a:xfrm>
          <a:prstGeom prst="rect">
            <a:avLst/>
          </a:prstGeom>
        </p:spPr>
      </p:pic>
      <p:pic>
        <p:nvPicPr>
          <p:cNvPr id="18" name="Picture 17" descr="Blue-shard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44939" y="-162046"/>
            <a:ext cx="1265484" cy="269748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57089" y="4740302"/>
            <a:ext cx="352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Futura Bk" pitchFamily="34" charset="0"/>
              </a:rPr>
              <a:t>©2012 Hewlett-Packard Development Company, L.P.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Futura Bk" pitchFamily="34" charset="0"/>
              </a:rPr>
              <a:t>The information contained herein is subject to change without notice</a:t>
            </a:r>
          </a:p>
        </p:txBody>
      </p:sp>
    </p:spTree>
    <p:extLst>
      <p:ext uri="{BB962C8B-B14F-4D97-AF65-F5344CB8AC3E}">
        <p14:creationId xmlns:p14="http://schemas.microsoft.com/office/powerpoint/2010/main" val="41275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Ve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Stock_000014435659Medium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>
                  <a:alpha val="90000"/>
                </a:srgbClr>
              </a:gs>
              <a:gs pos="15000">
                <a:srgbClr val="3191AE"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>
            <a:gsLst>
              <a:gs pos="85000">
                <a:srgbClr val="00313C">
                  <a:alpha val="90000"/>
                </a:srgbClr>
              </a:gs>
              <a:gs pos="15000">
                <a:srgbClr val="3191AE">
                  <a:alpha val="90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3858421"/>
            <a:ext cx="4426784" cy="701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</a:t>
            </a:r>
          </a:p>
          <a:p>
            <a:r>
              <a:rPr lang="en-US" dirty="0" smtClean="0"/>
              <a:t>Title</a:t>
            </a:r>
          </a:p>
        </p:txBody>
      </p:sp>
      <p:pic>
        <p:nvPicPr>
          <p:cNvPr id="15" name="Picture 14" descr="hp-logo-reverse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316841" y="436640"/>
            <a:ext cx="5057324" cy="114888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7200" i="1" strike="noStrike" cap="all" baseline="0">
                <a:solidFill>
                  <a:srgbClr val="9CDCD9"/>
                </a:solidFill>
                <a:latin typeface="+mn-lt"/>
              </a:defRPr>
            </a:lvl1pPr>
          </a:lstStyle>
          <a:p>
            <a:r>
              <a:rPr lang="en-US" strike="noStrike" dirty="0" smtClean="0"/>
              <a:t>VERB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5306" y="1514555"/>
            <a:ext cx="4109838" cy="575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i="1" kern="1200" dirty="0" smtClean="0">
                <a:solidFill>
                  <a:srgbClr val="9CDCD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goes here</a:t>
            </a:r>
          </a:p>
        </p:txBody>
      </p:sp>
      <p:pic>
        <p:nvPicPr>
          <p:cNvPr id="21" name="Picture 20" descr="Blue-shard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26425" y="1728438"/>
            <a:ext cx="1904661" cy="4059936"/>
          </a:xfrm>
          <a:prstGeom prst="rect">
            <a:avLst/>
          </a:prstGeom>
        </p:spPr>
      </p:pic>
      <p:pic>
        <p:nvPicPr>
          <p:cNvPr id="22" name="Picture 21" descr="Blue-shard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44939" y="-162046"/>
            <a:ext cx="1265484" cy="26974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57089" y="4740302"/>
            <a:ext cx="352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Futura Bk" pitchFamily="34" charset="0"/>
              </a:rPr>
              <a:t>©2011 Hewlett-Packard Development Company, L.P.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Futura Bk" pitchFamily="34" charset="0"/>
              </a:rPr>
              <a:t>The information contained herein is subject to change without notice</a:t>
            </a:r>
          </a:p>
        </p:txBody>
      </p:sp>
    </p:spTree>
    <p:extLst>
      <p:ext uri="{BB962C8B-B14F-4D97-AF65-F5344CB8AC3E}">
        <p14:creationId xmlns:p14="http://schemas.microsoft.com/office/powerpoint/2010/main" val="24452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328716" y="412890"/>
            <a:ext cx="5057324" cy="114888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2800" i="1" strike="noStrike" cap="all" baseline="0">
                <a:solidFill>
                  <a:srgbClr val="9CDCD9"/>
                </a:solidFill>
                <a:latin typeface="+mn-lt"/>
              </a:defRPr>
            </a:lvl1pPr>
          </a:lstStyle>
          <a:p>
            <a:r>
              <a:rPr lang="en-US" strike="noStrike" dirty="0" smtClean="0"/>
              <a:t>PRESENTATION 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4664" y="1550182"/>
            <a:ext cx="4859864" cy="4135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i="1" kern="1200" dirty="0" smtClean="0">
                <a:solidFill>
                  <a:srgbClr val="9CDCD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3858421"/>
            <a:ext cx="4426784" cy="701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</a:t>
            </a:r>
          </a:p>
          <a:p>
            <a:r>
              <a:rPr lang="en-US" dirty="0" smtClean="0"/>
              <a:t>Title</a:t>
            </a:r>
          </a:p>
        </p:txBody>
      </p:sp>
      <p:pic>
        <p:nvPicPr>
          <p:cNvPr id="15" name="Picture 14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pic>
        <p:nvPicPr>
          <p:cNvPr id="12" name="Picture 11" descr="Blue-shar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26425" y="1728438"/>
            <a:ext cx="1904661" cy="4059936"/>
          </a:xfrm>
          <a:prstGeom prst="rect">
            <a:avLst/>
          </a:prstGeom>
        </p:spPr>
      </p:pic>
      <p:pic>
        <p:nvPicPr>
          <p:cNvPr id="14" name="Picture 13" descr="Blue-shar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44939" y="-162046"/>
            <a:ext cx="1265484" cy="269748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57089" y="4740302"/>
            <a:ext cx="352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white"/>
                </a:solidFill>
                <a:latin typeface="Futura Bk" pitchFamily="34" charset="0"/>
              </a:rPr>
              <a:t>©2011 Hewlett-Packard Development Company, L.P.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Futura Bk" pitchFamily="34" charset="0"/>
              </a:rPr>
              <a:t>The information contained herein is subject to change without notice</a:t>
            </a:r>
          </a:p>
        </p:txBody>
      </p:sp>
    </p:spTree>
    <p:extLst>
      <p:ext uri="{BB962C8B-B14F-4D97-AF65-F5344CB8AC3E}">
        <p14:creationId xmlns:p14="http://schemas.microsoft.com/office/powerpoint/2010/main" val="3387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_000008474783Medium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4476997" y="0"/>
            <a:ext cx="4667003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white"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hp-logo-reverse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369308"/>
            <a:ext cx="6548178" cy="11507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2800" b="0" i="1" kern="1200" cap="all" baseline="0" dirty="0">
                <a:solidFill>
                  <a:srgbClr val="9CDCD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TITLE</a:t>
            </a:r>
            <a:endParaRPr lang="en-US" dirty="0"/>
          </a:p>
        </p:txBody>
      </p:sp>
      <p:pic>
        <p:nvPicPr>
          <p:cNvPr id="9" name="Picture 8" descr="Blue-shard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26425" y="1728438"/>
            <a:ext cx="1904661" cy="4059936"/>
          </a:xfrm>
          <a:prstGeom prst="rect">
            <a:avLst/>
          </a:prstGeom>
        </p:spPr>
      </p:pic>
      <p:pic>
        <p:nvPicPr>
          <p:cNvPr id="11" name="Picture 10" descr="Blue-shard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44939" y="-162046"/>
            <a:ext cx="1265484" cy="269748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65760" y="4806285"/>
            <a:ext cx="298480" cy="2000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914400">
              <a:defRPr/>
            </a:pPr>
            <a:fld id="{39FE57C1-99E3-4342-90AE-63D315326D4A}" type="slidenum">
              <a:rPr lang="en-US" sz="700" smtClean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94944" y="4806285"/>
            <a:ext cx="3192780" cy="200055"/>
          </a:xfrm>
          <a:prstGeom prst="rect">
            <a:avLst/>
          </a:prstGeom>
        </p:spPr>
        <p:txBody>
          <a:bodyPr vert="horz" lIns="0" tIns="45720" rIns="91440" bIns="45720"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650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Stock_000008474783Medium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4476997" y="0"/>
            <a:ext cx="4667003" cy="51435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hp-logo-reverse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369308"/>
            <a:ext cx="6548178" cy="11507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2800" b="0" i="1" kern="1200" cap="all" baseline="0" dirty="0">
                <a:solidFill>
                  <a:srgbClr val="9CDCD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TITLE</a:t>
            </a:r>
            <a:endParaRPr lang="en-US" dirty="0"/>
          </a:p>
        </p:txBody>
      </p:sp>
      <p:pic>
        <p:nvPicPr>
          <p:cNvPr id="18" name="Picture 17" descr="Blue-shard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26425" y="1728438"/>
            <a:ext cx="1904661" cy="4059936"/>
          </a:xfrm>
          <a:prstGeom prst="rect">
            <a:avLst/>
          </a:prstGeom>
        </p:spPr>
      </p:pic>
      <p:pic>
        <p:nvPicPr>
          <p:cNvPr id="19" name="Picture 18" descr="Blue-shard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44939" y="-162046"/>
            <a:ext cx="1265484" cy="26974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5760" y="4806285"/>
            <a:ext cx="298480" cy="2000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914400">
              <a:defRPr/>
            </a:pPr>
            <a:fld id="{39FE57C1-99E3-4342-90AE-63D315326D4A}" type="slidenum">
              <a:rPr lang="en-US" sz="700" smtClean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4944" y="4806285"/>
            <a:ext cx="3192780" cy="200055"/>
          </a:xfrm>
          <a:prstGeom prst="rect">
            <a:avLst/>
          </a:prstGeom>
        </p:spPr>
        <p:txBody>
          <a:bodyPr vert="horz" lIns="0" tIns="45720" rIns="91440" bIns="45720"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890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313C"/>
              </a:gs>
              <a:gs pos="15000">
                <a:srgbClr val="3191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369308"/>
            <a:ext cx="6548178" cy="11507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2800" b="0" i="1" kern="1200" cap="all" baseline="0" dirty="0">
                <a:solidFill>
                  <a:srgbClr val="9CDCD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Title</a:t>
            </a:r>
            <a:endParaRPr lang="en-US" dirty="0"/>
          </a:p>
        </p:txBody>
      </p:sp>
      <p:pic>
        <p:nvPicPr>
          <p:cNvPr id="13" name="Picture 12" descr="Blue-shar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26425" y="1728438"/>
            <a:ext cx="1904661" cy="4059936"/>
          </a:xfrm>
          <a:prstGeom prst="rect">
            <a:avLst/>
          </a:prstGeom>
        </p:spPr>
      </p:pic>
      <p:pic>
        <p:nvPicPr>
          <p:cNvPr id="17" name="Picture 16" descr="Blue-shar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44939" y="-162046"/>
            <a:ext cx="1265484" cy="26974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5760" y="4806285"/>
            <a:ext cx="298480" cy="2000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914400">
              <a:defRPr/>
            </a:pPr>
            <a:fld id="{39FE57C1-99E3-4342-90AE-63D315326D4A}" type="slidenum">
              <a:rPr lang="en-US" sz="700" smtClean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94944" y="4806285"/>
            <a:ext cx="3192780" cy="200055"/>
          </a:xfrm>
          <a:prstGeom prst="rect">
            <a:avLst/>
          </a:prstGeom>
        </p:spPr>
        <p:txBody>
          <a:bodyPr vert="horz" lIns="0" tIns="45720" rIns="91440" bIns="45720"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544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474562" y="529542"/>
            <a:ext cx="8090704" cy="3125165"/>
          </a:xfrm>
          <a:prstGeom prst="rect">
            <a:avLst/>
          </a:prstGeom>
        </p:spPr>
        <p:txBody>
          <a:bodyPr anchor="t" anchorCtr="0"/>
          <a:lstStyle>
            <a:lvl1pPr marL="177800" indent="-177800" algn="l">
              <a:lnSpc>
                <a:spcPct val="100000"/>
              </a:lnSpc>
              <a:defRPr sz="2800" strike="noStrike" cap="none" baseline="0">
                <a:solidFill>
                  <a:srgbClr val="9CDCD9"/>
                </a:solidFill>
                <a:latin typeface="Futura Lt" pitchFamily="34" charset="0"/>
              </a:defRPr>
            </a:lvl1pPr>
          </a:lstStyle>
          <a:p>
            <a:r>
              <a:rPr lang="en-US" strike="noStrike" dirty="0" smtClean="0"/>
              <a:t>“This is a sample quote slide. Select and type your quote inside the quote marks.”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7854" y="3950221"/>
            <a:ext cx="7018845" cy="576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Speakers Name</a:t>
            </a:r>
          </a:p>
          <a:p>
            <a:pPr lvl="0"/>
            <a:r>
              <a:rPr lang="en-US" dirty="0" smtClean="0"/>
              <a:t>ABC Company</a:t>
            </a:r>
          </a:p>
        </p:txBody>
      </p:sp>
      <p:sp>
        <p:nvSpPr>
          <p:cNvPr id="9" name="Freeform 8"/>
          <p:cNvSpPr/>
          <p:nvPr userDrawn="1"/>
        </p:nvSpPr>
        <p:spPr bwMode="white"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8321040" cy="365760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96817"/>
            <a:ext cx="8321040" cy="338328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  <a:latin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</p:spPr>
        <p:txBody>
          <a:bodyPr>
            <a:noAutofit/>
          </a:bodyPr>
          <a:lstStyle>
            <a:lvl1pPr>
              <a:defRPr>
                <a:latin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05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504950" y="9525"/>
            <a:ext cx="61235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300" i="1" dirty="0" smtClean="0">
                <a:solidFill>
                  <a:prstClr val="white"/>
                </a:solidFill>
                <a:latin typeface="Futura Bk"/>
              </a:rPr>
              <a:t>This is a rolling (up to three year) Roadmap and is subject to change without notice</a:t>
            </a:r>
            <a:endParaRPr lang="en-US" sz="1300" dirty="0" smtClean="0">
              <a:solidFill>
                <a:prstClr val="white"/>
              </a:solidFill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36949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8"/>
          <p:cNvSpPr>
            <a:spLocks noGrp="1"/>
          </p:cNvSpPr>
          <p:nvPr>
            <p:ph type="title" hasCustomPrompt="1"/>
          </p:nvPr>
        </p:nvSpPr>
        <p:spPr>
          <a:xfrm>
            <a:off x="371856" y="1142620"/>
            <a:ext cx="2792349" cy="3442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1544904"/>
            <a:ext cx="2805320" cy="31345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Tx/>
              <a:buFont typeface="Futura Bk" pitchFamily="34" charset="0"/>
              <a:buNone/>
              <a:defRPr sz="1800">
                <a:solidFill>
                  <a:schemeClr val="bg1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378283" y="1136905"/>
            <a:ext cx="2686050" cy="3442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none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374136" y="1543050"/>
            <a:ext cx="5120640" cy="313652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4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71476" y="1140552"/>
            <a:ext cx="2705099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cap="none" baseline="0" dirty="0" smtClean="0"/>
              <a:t>Column header</a:t>
            </a:r>
            <a:endParaRPr lang="en-US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90876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13451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714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1908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0102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16156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3541"/>
            <a:ext cx="8321040" cy="329184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27948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3541"/>
            <a:ext cx="4023360" cy="3254986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704080" y="1293541"/>
            <a:ext cx="4023360" cy="3254986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7170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704080" y="1293541"/>
            <a:ext cx="4023360" cy="3254987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365760" y="1293541"/>
            <a:ext cx="4023360" cy="3254987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2244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19050"/>
            <a:ext cx="8348472" cy="1666494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365760" y="2955798"/>
            <a:ext cx="8348472" cy="1666494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37498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583473"/>
            <a:ext cx="8348472" cy="303196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</p:spTree>
    <p:extLst>
      <p:ext uri="{BB962C8B-B14F-4D97-AF65-F5344CB8AC3E}">
        <p14:creationId xmlns:p14="http://schemas.microsoft.com/office/powerpoint/2010/main" val="27630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</p:spTree>
    <p:extLst>
      <p:ext uri="{BB962C8B-B14F-4D97-AF65-F5344CB8AC3E}">
        <p14:creationId xmlns:p14="http://schemas.microsoft.com/office/powerpoint/2010/main" val="40034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image" Target="../media/image26.png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3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19" Type="http://schemas.openxmlformats.org/officeDocument/2006/relationships/image" Target="../media/image29.png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image" Target="../media/image14.png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theme" Target="../theme/theme7.xml"/><Relationship Id="rId8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26" Type="http://schemas.openxmlformats.org/officeDocument/2006/relationships/image" Target="../media/image22.jpeg"/><Relationship Id="rId3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black">
          <a:xfrm>
            <a:off x="331788" y="234950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428750"/>
            <a:ext cx="81264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499" y="4557923"/>
            <a:ext cx="543983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itchFamily="34" charset="0"/>
                <a:cs typeface="Arial"/>
              </a:rPr>
              <a:t>HP Confidential</a:t>
            </a:r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HP Simplified" pitchFamily="34" charset="0"/>
              <a:cs typeface="Arial"/>
            </a:endParaRP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HP_logo_old_NewBlue_SMALL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410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GB" sz="2800" b="1" kern="1200" dirty="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457200" rtl="0" eaLnBrk="1" fontAlgn="base" hangingPunct="1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chemeClr val="accent1"/>
          </a:solidFill>
          <a:latin typeface="Arial"/>
          <a:ea typeface="+mn-ea"/>
          <a:cs typeface="Arial"/>
        </a:defRPr>
      </a:lvl1pPr>
      <a:lvl2pPr algn="l" defTabSz="430213" rtl="0" eaLnBrk="1" fontAlgn="base" hangingPunct="1">
        <a:spcBef>
          <a:spcPct val="0"/>
        </a:spcBef>
        <a:spcAft>
          <a:spcPts val="400"/>
        </a:spcAft>
        <a:buSzPct val="100000"/>
        <a:buFont typeface="Lucida Grande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69863" indent="-169863" algn="l" defTabSz="457200" rtl="0" eaLnBrk="1" fontAlgn="base" hangingPunct="1">
        <a:spcBef>
          <a:spcPct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341313" indent="-180975" algn="l" defTabSz="457200" rtl="0" eaLnBrk="1" fontAlgn="base" hangingPunct="1">
        <a:spcBef>
          <a:spcPct val="0"/>
        </a:spcBef>
        <a:spcAft>
          <a:spcPts val="400"/>
        </a:spcAft>
        <a:buSzPct val="80000"/>
        <a:buFont typeface="Lucida Grande"/>
        <a:buChar char="−"/>
        <a:defRPr lang="en-US" sz="1400" kern="1200" dirty="0">
          <a:solidFill>
            <a:schemeClr val="tx1"/>
          </a:solidFill>
          <a:latin typeface="Arial"/>
          <a:ea typeface="+mn-ea"/>
          <a:cs typeface="Arial"/>
        </a:defRPr>
      </a:lvl4pPr>
      <a:lvl5pPr marL="458788" indent="-150813" algn="l" defTabSz="457200" rtl="0" eaLnBrk="1" fontAlgn="base" hangingPunct="1">
        <a:spcBef>
          <a:spcPct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5AF65D-6854-49AF-ABC5-48B5BA0EA842}" type="slidenum">
              <a:rPr lang="en-US" sz="700" smtClean="0">
                <a:solidFill>
                  <a:srgbClr val="B9B8BB"/>
                </a:solidFill>
                <a:latin typeface="HP Simplified"/>
                <a:cs typeface="HP Simplified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700" dirty="0" smtClean="0">
              <a:solidFill>
                <a:srgbClr val="B9B8BB"/>
              </a:solidFill>
              <a:latin typeface="HP Simplified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prstClr val="black"/>
                </a:solidFill>
                <a:latin typeface="HP Simplified"/>
                <a:cs typeface="HP Simplified"/>
              </a:rPr>
              <a:t>HP Confidential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5AF65D-6854-49AF-ABC5-48B5BA0EA842}" type="slidenum">
              <a:rPr lang="en-US" sz="700" smtClean="0">
                <a:solidFill>
                  <a:srgbClr val="B9B8BB"/>
                </a:solidFill>
                <a:latin typeface="HP Simplified"/>
                <a:cs typeface="HP Simplified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700" dirty="0" smtClean="0">
              <a:solidFill>
                <a:srgbClr val="B9B8BB"/>
              </a:solidFill>
              <a:latin typeface="HP Simplified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4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5AF65D-6854-49AF-ABC5-48B5BA0EA842}" type="slidenum">
              <a:rPr lang="en-US" sz="700" smtClean="0">
                <a:solidFill>
                  <a:srgbClr val="B9B8BB"/>
                </a:solidFill>
                <a:latin typeface="HP Simplified"/>
                <a:cs typeface="HP Simplified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700" dirty="0" smtClean="0">
              <a:solidFill>
                <a:srgbClr val="B9B8BB"/>
              </a:solidFill>
              <a:latin typeface="HP Simplified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458429"/>
            <a:ext cx="8126413" cy="30216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8" name="Picture 7" descr="HP_logo_old_NewBlue_SMALL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500" y="4665245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tx1"/>
                </a:solidFill>
                <a:latin typeface="Arial"/>
                <a:cs typeface="Arial"/>
              </a:rPr>
              <a:t>HP Confidential</a:t>
            </a: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chemeClr val="tx1"/>
          </a:solidFill>
          <a:latin typeface="HP Simplified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SzPct val="100000"/>
        <a:buFont typeface="Arial"/>
        <a:buNone/>
        <a:defRPr sz="1800" b="1" kern="1200">
          <a:solidFill>
            <a:schemeClr val="accent1"/>
          </a:solidFill>
          <a:latin typeface="HP Simplified" pitchFamily="34" charset="0"/>
          <a:ea typeface="+mn-ea"/>
          <a:cs typeface="Arial"/>
        </a:defRPr>
      </a:lvl1pPr>
      <a:lvl2pPr marL="0" indent="0" algn="l" defTabSz="430213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SzPct val="100000"/>
        <a:buFont typeface="Lucida Grande"/>
        <a:buNone/>
        <a:defRPr sz="1800" kern="1200">
          <a:solidFill>
            <a:schemeClr val="tx1"/>
          </a:solidFill>
          <a:latin typeface="HP Simplified" pitchFamily="34" charset="0"/>
          <a:ea typeface="+mn-ea"/>
          <a:cs typeface="Arial"/>
        </a:defRPr>
      </a:lvl2pPr>
      <a:lvl3pPr marL="169863" indent="-169863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Font typeface="Arial"/>
        <a:buChar char="•"/>
        <a:defRPr sz="1400" kern="1200">
          <a:solidFill>
            <a:schemeClr val="tx1"/>
          </a:solidFill>
          <a:latin typeface="HP Simplified" pitchFamily="34" charset="0"/>
          <a:ea typeface="+mn-ea"/>
          <a:cs typeface="Arial"/>
        </a:defRPr>
      </a:lvl3pPr>
      <a:lvl4pPr marL="341313" indent="-180975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SzPct val="80000"/>
        <a:buFont typeface="Lucida Grande"/>
        <a:buChar char="−"/>
        <a:defRPr lang="en-US" sz="1400" kern="1200" dirty="0" smtClean="0">
          <a:solidFill>
            <a:schemeClr val="tx1"/>
          </a:solidFill>
          <a:latin typeface="HP Simplified" pitchFamily="34" charset="0"/>
          <a:ea typeface="+mn-ea"/>
          <a:cs typeface="Arial"/>
        </a:defRPr>
      </a:lvl4pPr>
      <a:lvl5pPr marL="458788" indent="-150813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Font typeface="Arial"/>
        <a:buChar char="•"/>
        <a:tabLst/>
        <a:defRPr sz="1400" kern="1200">
          <a:solidFill>
            <a:schemeClr val="tx1"/>
          </a:solidFill>
          <a:latin typeface="HP Simplified" pitchFamily="34" charset="0"/>
          <a:ea typeface="+mn-ea"/>
          <a:cs typeface="Arial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400"/>
              <a:t>‹#›</a:t>
            </a:fld>
            <a:endParaRPr lang="en-US" sz="700" dirty="0" smtClean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4500" y="4665245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tx1"/>
                </a:solidFill>
                <a:latin typeface="Arial"/>
                <a:cs typeface="Arial"/>
              </a:rPr>
              <a:t>HP Confidential</a:t>
            </a: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8" r:id="rId3"/>
    <p:sldLayoutId id="2147483869" r:id="rId4"/>
    <p:sldLayoutId id="2147483870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8" r:id="rId11"/>
    <p:sldLayoutId id="214748413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458429"/>
            <a:ext cx="8126413" cy="30216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 bwMode="black">
          <a:xfrm>
            <a:off x="348905" y="4710270"/>
            <a:ext cx="182186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700" smtClean="0">
                <a:solidFill>
                  <a:srgbClr val="A6A6A6"/>
                </a:solidFill>
                <a:latin typeface="Arial"/>
              </a:defRPr>
            </a:lvl1pPr>
          </a:lstStyle>
          <a:p>
            <a:pPr marL="190800" indent="-190800"/>
            <a:fld id="{33088DE5-1DDF-C242-AF39-BA25983D68D6}" type="slidenum">
              <a:rPr/>
              <a:pPr marL="190800" indent="-190800"/>
              <a:t>‹#›</a:t>
            </a:fld>
            <a:endParaRPr dirty="0"/>
          </a:p>
        </p:txBody>
      </p:sp>
      <p:pic>
        <p:nvPicPr>
          <p:cNvPr id="8" name="Picture 7" descr="HP_logo_old_NewBlue_SMALL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33" y="4434230"/>
            <a:ext cx="525614" cy="520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500" y="4665245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prstClr val="white">
                    <a:lumMod val="65000"/>
                  </a:prstClr>
                </a:solidFill>
                <a:cs typeface="Arial"/>
              </a:rPr>
              <a:t>© Copyright 2012 Hewlett-Packard Development Company, L.P. </a:t>
            </a:r>
            <a:br>
              <a:rPr lang="en-US" sz="700" dirty="0" smtClean="0">
                <a:solidFill>
                  <a:prstClr val="white">
                    <a:lumMod val="65000"/>
                  </a:prstClr>
                </a:solidFill>
                <a:cs typeface="Arial"/>
              </a:rPr>
            </a:br>
            <a:r>
              <a:rPr lang="en-US" sz="700" dirty="0" smtClean="0">
                <a:solidFill>
                  <a:prstClr val="white">
                    <a:lumMod val="65000"/>
                  </a:prstClr>
                </a:solidFill>
                <a:cs typeface="Arial"/>
              </a:rPr>
              <a:t>The information contained herein is subject to change without notice.</a:t>
            </a:r>
          </a:p>
          <a:p>
            <a:endParaRPr lang="en-US" sz="700" dirty="0">
              <a:solidFill>
                <a:prstClr val="white">
                  <a:lumMod val="6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chemeClr val="tx1"/>
          </a:solidFill>
          <a:latin typeface="HP Simplified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SzPct val="100000"/>
        <a:buFont typeface="Arial"/>
        <a:buNone/>
        <a:defRPr sz="1800" b="1" kern="1200">
          <a:solidFill>
            <a:schemeClr val="accent1"/>
          </a:solidFill>
          <a:latin typeface="HP Simplified" pitchFamily="34" charset="0"/>
          <a:ea typeface="+mn-ea"/>
          <a:cs typeface="Arial"/>
        </a:defRPr>
      </a:lvl1pPr>
      <a:lvl2pPr marL="0" indent="0" algn="l" defTabSz="430213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SzPct val="100000"/>
        <a:buFont typeface="Lucida Grande"/>
        <a:buNone/>
        <a:defRPr sz="1800" kern="1200">
          <a:solidFill>
            <a:schemeClr val="tx1"/>
          </a:solidFill>
          <a:latin typeface="HP Simplified" pitchFamily="34" charset="0"/>
          <a:ea typeface="+mn-ea"/>
          <a:cs typeface="Arial"/>
        </a:defRPr>
      </a:lvl2pPr>
      <a:lvl3pPr marL="169863" indent="-169863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Font typeface="Arial"/>
        <a:buChar char="•"/>
        <a:defRPr sz="1400" kern="1200">
          <a:solidFill>
            <a:schemeClr val="tx1"/>
          </a:solidFill>
          <a:latin typeface="HP Simplified" pitchFamily="34" charset="0"/>
          <a:ea typeface="+mn-ea"/>
          <a:cs typeface="Arial"/>
        </a:defRPr>
      </a:lvl3pPr>
      <a:lvl4pPr marL="341313" indent="-180975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SzPct val="80000"/>
        <a:buFont typeface="Lucida Grande"/>
        <a:buChar char="−"/>
        <a:defRPr lang="en-US" sz="1400" kern="1200" dirty="0" smtClean="0">
          <a:solidFill>
            <a:schemeClr val="tx1"/>
          </a:solidFill>
          <a:latin typeface="HP Simplified" pitchFamily="34" charset="0"/>
          <a:ea typeface="+mn-ea"/>
          <a:cs typeface="Arial"/>
        </a:defRPr>
      </a:lvl4pPr>
      <a:lvl5pPr marL="458788" indent="-150813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Font typeface="Arial"/>
        <a:buChar char="•"/>
        <a:tabLst/>
        <a:defRPr sz="1400" kern="1200">
          <a:solidFill>
            <a:schemeClr val="tx1"/>
          </a:solidFill>
          <a:latin typeface="HP Simplified" pitchFamily="34" charset="0"/>
          <a:ea typeface="+mn-ea"/>
          <a:cs typeface="Arial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black">
          <a:xfrm>
            <a:off x="331788" y="234950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428750"/>
            <a:ext cx="81264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700" smtClean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7" name="Picture 6" descr="HP_Blue_RGB_150_SM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9" r:id="rId12"/>
    <p:sldLayoutId id="2147483920" r:id="rId13"/>
    <p:sldLayoutId id="2147483921" r:id="rId14"/>
    <p:sldLayoutId id="214748392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GB" sz="2800" b="1" kern="1200" dirty="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457200" rtl="0" eaLnBrk="1" fontAlgn="base" hangingPunct="1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chemeClr val="accent1"/>
          </a:solidFill>
          <a:latin typeface="Arial"/>
          <a:ea typeface="+mn-ea"/>
          <a:cs typeface="Arial"/>
        </a:defRPr>
      </a:lvl1pPr>
      <a:lvl2pPr algn="l" defTabSz="430213" rtl="0" eaLnBrk="1" fontAlgn="base" hangingPunct="1">
        <a:spcBef>
          <a:spcPct val="0"/>
        </a:spcBef>
        <a:spcAft>
          <a:spcPts val="400"/>
        </a:spcAft>
        <a:buSzPct val="100000"/>
        <a:buFont typeface="Lucida Grande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69863" indent="-169863" algn="l" defTabSz="457200" rtl="0" eaLnBrk="1" fontAlgn="base" hangingPunct="1">
        <a:spcBef>
          <a:spcPct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341313" indent="-180975" algn="l" defTabSz="457200" rtl="0" eaLnBrk="1" fontAlgn="base" hangingPunct="1">
        <a:spcBef>
          <a:spcPct val="0"/>
        </a:spcBef>
        <a:spcAft>
          <a:spcPts val="400"/>
        </a:spcAft>
        <a:buSzPct val="80000"/>
        <a:buFont typeface="Lucida Grande"/>
        <a:buChar char="−"/>
        <a:defRPr lang="en-US" sz="1400" kern="1200" dirty="0">
          <a:solidFill>
            <a:schemeClr val="tx1"/>
          </a:solidFill>
          <a:latin typeface="Arial"/>
          <a:ea typeface="+mn-ea"/>
          <a:cs typeface="Arial"/>
        </a:defRPr>
      </a:lvl4pPr>
      <a:lvl5pPr marL="458788" indent="-150813" algn="l" defTabSz="457200" rtl="0" eaLnBrk="1" fontAlgn="base" hangingPunct="1">
        <a:spcBef>
          <a:spcPct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black">
          <a:xfrm>
            <a:off x="331788" y="234950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428750"/>
            <a:ext cx="81264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700" smtClean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00" y="4665245"/>
            <a:ext cx="31178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tx1"/>
                </a:solidFill>
                <a:latin typeface="Arial"/>
                <a:cs typeface="Arial"/>
              </a:rPr>
              <a:t>HP Confidential</a:t>
            </a: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40" r:id="rId11"/>
    <p:sldLayoutId id="2147483941" r:id="rId12"/>
    <p:sldLayoutId id="214748394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GB" sz="2800" b="1" kern="1200" dirty="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457200" rtl="0" eaLnBrk="1" fontAlgn="base" hangingPunct="1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chemeClr val="accent1"/>
          </a:solidFill>
          <a:latin typeface="Arial"/>
          <a:ea typeface="+mn-ea"/>
          <a:cs typeface="Arial"/>
        </a:defRPr>
      </a:lvl1pPr>
      <a:lvl2pPr algn="l" defTabSz="430213" rtl="0" eaLnBrk="1" fontAlgn="base" hangingPunct="1">
        <a:spcBef>
          <a:spcPct val="0"/>
        </a:spcBef>
        <a:spcAft>
          <a:spcPts val="400"/>
        </a:spcAft>
        <a:buSzPct val="100000"/>
        <a:buFont typeface="Lucida Grande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69863" indent="-169863" algn="l" defTabSz="457200" rtl="0" eaLnBrk="1" fontAlgn="base" hangingPunct="1">
        <a:spcBef>
          <a:spcPct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341313" indent="-180975" algn="l" defTabSz="457200" rtl="0" eaLnBrk="1" fontAlgn="base" hangingPunct="1">
        <a:spcBef>
          <a:spcPct val="0"/>
        </a:spcBef>
        <a:spcAft>
          <a:spcPts val="400"/>
        </a:spcAft>
        <a:buSzPct val="80000"/>
        <a:buFont typeface="Lucida Grande"/>
        <a:buChar char="−"/>
        <a:defRPr lang="en-US" sz="1400" kern="1200" dirty="0">
          <a:solidFill>
            <a:schemeClr val="tx1"/>
          </a:solidFill>
          <a:latin typeface="Arial"/>
          <a:ea typeface="+mn-ea"/>
          <a:cs typeface="Arial"/>
        </a:defRPr>
      </a:lvl4pPr>
      <a:lvl5pPr marL="458788" indent="-150813" algn="l" defTabSz="457200" rtl="0" eaLnBrk="1" fontAlgn="base" hangingPunct="1">
        <a:spcBef>
          <a:spcPct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5000">
              <a:schemeClr val="accent6"/>
            </a:gs>
            <a:gs pos="15000">
              <a:srgbClr val="393B3D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338328" y="315468"/>
            <a:ext cx="8375904" cy="658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65760" y="1152144"/>
            <a:ext cx="8348472" cy="3463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hp-logo-reversed.png"/>
          <p:cNvPicPr>
            <a:picLocks noChangeAspect="1"/>
          </p:cNvPicPr>
          <p:nvPr/>
        </p:nvPicPr>
        <p:blipFill>
          <a:blip r:embed="rId49" cstate="screen"/>
          <a:stretch>
            <a:fillRect/>
          </a:stretch>
        </p:blipFill>
        <p:spPr bwMode="invGray">
          <a:xfrm>
            <a:off x="8378440" y="4558516"/>
            <a:ext cx="432585" cy="420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" y="4806285"/>
            <a:ext cx="298480" cy="2000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914400">
              <a:defRPr/>
            </a:pPr>
            <a:fld id="{39FE57C1-99E3-4342-90AE-63D315326D4A}" type="slidenum">
              <a:rPr lang="en-US" sz="700" smtClean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</a:rPr>
              <a:pPr defTabSz="914400">
                <a:defRPr/>
              </a:pPr>
              <a:t>‹#›</a:t>
            </a:fld>
            <a:endParaRPr lang="en-US" sz="700" dirty="0" smtClean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44" y="4806285"/>
            <a:ext cx="3192780" cy="200055"/>
          </a:xfrm>
          <a:prstGeom prst="rect">
            <a:avLst/>
          </a:prstGeom>
        </p:spPr>
        <p:txBody>
          <a:bodyPr vert="horz" lIns="0" tIns="45720" rIns="91440" bIns="45720"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248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3966" r:id="rId22"/>
    <p:sldLayoutId id="2147483967" r:id="rId23"/>
    <p:sldLayoutId id="2147483968" r:id="rId24"/>
    <p:sldLayoutId id="2147483969" r:id="rId25"/>
    <p:sldLayoutId id="2147483970" r:id="rId26"/>
    <p:sldLayoutId id="2147483971" r:id="rId27"/>
    <p:sldLayoutId id="2147483972" r:id="rId28"/>
    <p:sldLayoutId id="2147483973" r:id="rId29"/>
    <p:sldLayoutId id="2147483974" r:id="rId30"/>
    <p:sldLayoutId id="2147483975" r:id="rId31"/>
    <p:sldLayoutId id="2147483976" r:id="rId32"/>
    <p:sldLayoutId id="2147483977" r:id="rId33"/>
    <p:sldLayoutId id="2147483978" r:id="rId34"/>
    <p:sldLayoutId id="2147483979" r:id="rId35"/>
    <p:sldLayoutId id="2147483980" r:id="rId36"/>
    <p:sldLayoutId id="2147483981" r:id="rId37"/>
    <p:sldLayoutId id="2147483982" r:id="rId38"/>
    <p:sldLayoutId id="2147483983" r:id="rId39"/>
    <p:sldLayoutId id="2147483984" r:id="rId40"/>
    <p:sldLayoutId id="2147483985" r:id="rId41"/>
    <p:sldLayoutId id="2147483986" r:id="rId42"/>
    <p:sldLayoutId id="2147483987" r:id="rId43"/>
    <p:sldLayoutId id="2147483988" r:id="rId44"/>
    <p:sldLayoutId id="2147483989" r:id="rId45"/>
    <p:sldLayoutId id="2147483990" r:id="rId46"/>
    <p:sldLayoutId id="2147483991" r:id="rId4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kumimoji="0" lang="en-US" sz="31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Futura Bk" pitchFamily="34" charset="0"/>
          <a:ea typeface="+mj-ea"/>
          <a:cs typeface="+mj-cs"/>
        </a:defRPr>
      </a:lvl1pPr>
    </p:titleStyle>
    <p:bodyStyle>
      <a:lvl1pPr marL="225425" marR="0" indent="-225425" algn="l" defTabSz="914400" rtl="0" eaLnBrk="1" fontAlgn="auto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tx2"/>
        </a:buClr>
        <a:buSzPct val="80000"/>
        <a:buFont typeface="Arial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marR="0" indent="-114300" algn="l" defTabSz="914400" rtl="0" eaLnBrk="1" fontAlgn="auto" latinLnBrk="0" hangingPunct="1">
        <a:lnSpc>
          <a:spcPct val="110000"/>
        </a:lnSpc>
        <a:spcBef>
          <a:spcPts val="500"/>
        </a:spcBef>
        <a:spcAft>
          <a:spcPts val="0"/>
        </a:spcAft>
        <a:buClr>
          <a:schemeClr val="tx2"/>
        </a:buClr>
        <a:buSzPct val="80000"/>
        <a:buFont typeface="Futura Bk" pitchFamily="34" charset="0"/>
        <a:buChar char="–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571500" marR="0" indent="-168275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tx2"/>
        </a:buClr>
        <a:buSzPct val="80000"/>
        <a:buFont typeface="Arial" pitchFamily="34" charset="0"/>
        <a:buChar char="•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800100" marR="0" indent="-11430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tx2"/>
        </a:buClr>
        <a:buSzPct val="80000"/>
        <a:buFont typeface="Futura Bk" pitchFamily="34" charset="0"/>
        <a:buChar char="–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028700" marR="0" indent="-174625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tx2"/>
        </a:buClr>
        <a:buSzPct val="80000"/>
        <a:buFont typeface="Arial" pitchFamily="34" charset="0"/>
        <a:buChar char="•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chemeClr val="tx1"/>
                </a:solidFill>
                <a:latin typeface="HP Simplified"/>
                <a:cs typeface="HP Simplified"/>
              </a:rPr>
              <a:t>HP Confidential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5AF65D-6854-49AF-ABC5-48B5BA0EA842}" type="slidenum">
              <a:rPr lang="en-US" sz="700" smtClean="0">
                <a:solidFill>
                  <a:srgbClr val="B9B8BB"/>
                </a:solidFill>
                <a:latin typeface="HP Simplified"/>
                <a:cs typeface="HP Simplified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700" dirty="0" smtClean="0">
              <a:solidFill>
                <a:srgbClr val="B9B8BB"/>
              </a:solidFill>
              <a:latin typeface="HP Simplified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3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5" r:id="rId13"/>
    <p:sldLayoutId id="2147484046" r:id="rId14"/>
    <p:sldLayoutId id="2147484047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-master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75" y="0"/>
            <a:ext cx="913765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2" y="481595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6" y="4817061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5AF65D-6854-49AF-ABC5-48B5BA0EA842}" type="slidenum">
              <a:rPr lang="en-US" sz="700" smtClean="0">
                <a:solidFill>
                  <a:srgbClr val="B9B8BB"/>
                </a:solidFill>
                <a:latin typeface="HP Simplified"/>
                <a:cs typeface="HP Simplified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700" dirty="0" smtClean="0">
              <a:solidFill>
                <a:srgbClr val="B9B8BB"/>
              </a:solidFill>
              <a:latin typeface="HP Simplified"/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222258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  <p:sldLayoutId id="2147484040" r:id="rId22"/>
    <p:sldLayoutId id="2147484041" r:id="rId23"/>
    <p:sldLayoutId id="2147484042" r:id="rId2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Progress on distributed data structures in 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268" y="3305361"/>
            <a:ext cx="7638001" cy="649224"/>
          </a:xfrm>
        </p:spPr>
        <p:txBody>
          <a:bodyPr/>
          <a:lstStyle/>
          <a:p>
            <a:r>
              <a:rPr lang="en-US" sz="2200" dirty="0" smtClean="0"/>
              <a:t>Indrajit Roy (HP Labs), Michael Lawrence(Genentech)</a:t>
            </a:r>
          </a:p>
          <a:p>
            <a:r>
              <a:rPr lang="en-US" sz="2200" dirty="0" err="1" smtClean="0"/>
              <a:t>useR</a:t>
            </a:r>
            <a:r>
              <a:rPr lang="en-US" sz="2200" dirty="0" smtClean="0"/>
              <a:t>! 2015</a:t>
            </a:r>
            <a:r>
              <a:rPr lang="en-US" sz="2200" dirty="0" smtClean="0"/>
              <a:t>, </a:t>
            </a:r>
            <a:r>
              <a:rPr lang="en-US" sz="2200" dirty="0" smtClean="0"/>
              <a:t>Denmark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987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>
                <a:latin typeface="Courier"/>
                <a:cs typeface="Courier"/>
              </a:rPr>
              <a:t>dds</a:t>
            </a:r>
            <a:r>
              <a:rPr lang="en-US" dirty="0" smtClean="0"/>
              <a:t> provide to clients?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Distributed versions of array, list, </a:t>
            </a:r>
            <a:r>
              <a:rPr lang="en-US" b="1" dirty="0" err="1" smtClean="0">
                <a:solidFill>
                  <a:schemeClr val="accent1"/>
                </a:solidFill>
              </a:rPr>
              <a:t>data.frame</a:t>
            </a:r>
            <a:r>
              <a:rPr lang="en-US" b="1" dirty="0" smtClean="0">
                <a:solidFill>
                  <a:schemeClr val="accent1"/>
                </a:solidFill>
              </a:rPr>
              <a:t>, with conventional APIs: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Accessor</a:t>
            </a: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i="1" dirty="0" smtClean="0">
                <a:solidFill>
                  <a:schemeClr val="tx1"/>
                </a:solidFill>
                <a:latin typeface="Courier"/>
                <a:cs typeface="Courier"/>
              </a:rPr>
              <a:t>parts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dim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names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[</a:t>
            </a:r>
            <a:r>
              <a:rPr lang="en-US" dirty="0" smtClean="0">
                <a:solidFill>
                  <a:schemeClr val="tx1"/>
                </a:solidFill>
              </a:rPr>
              <a:t>, …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Summaries: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mean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median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head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tail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rowSums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aggregate</a:t>
            </a:r>
            <a:r>
              <a:rPr lang="en-US" dirty="0" smtClean="0">
                <a:solidFill>
                  <a:schemeClr val="tx1"/>
                </a:solidFill>
              </a:rPr>
              <a:t>, …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Filtering: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subset</a:t>
            </a:r>
            <a:endParaRPr lang="en-US" dirty="0">
              <a:solidFill>
                <a:schemeClr val="tx1"/>
              </a:solidFill>
            </a:endParaRP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Sorting: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sort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Combination: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cbind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rbind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Courier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merge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Math and comparisons on arrays, 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transform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 err="1" smtClean="0">
                <a:solidFill>
                  <a:schemeClr val="tx1"/>
                </a:solidFill>
              </a:rPr>
              <a:t>data.frames</a:t>
            </a:r>
            <a:endParaRPr lang="en-US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Distributed iteration: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dmapply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lapply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split</a:t>
            </a:r>
            <a:r>
              <a:rPr lang="en-US" dirty="0" smtClean="0">
                <a:solidFill>
                  <a:schemeClr val="tx1"/>
                </a:solidFill>
              </a:rPr>
              <a:t>, …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Distributed IO, e.g.,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dread(“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data.csv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”)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b="1" dirty="0">
                <a:solidFill>
                  <a:schemeClr val="accent1"/>
                </a:solidFill>
              </a:rPr>
              <a:t>E</a:t>
            </a:r>
            <a:r>
              <a:rPr lang="en-US" b="1" dirty="0" smtClean="0">
                <a:solidFill>
                  <a:schemeClr val="accent1"/>
                </a:solidFill>
              </a:rPr>
              <a:t>nhanced ease of use, maintainability and portability due to standard API</a:t>
            </a:r>
            <a:endParaRPr lang="en-US" dirty="0" smtClean="0"/>
          </a:p>
          <a:p>
            <a:pPr marL="0" indent="0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>
                <a:latin typeface="Courier"/>
                <a:cs typeface="Courier"/>
              </a:rPr>
              <a:t>dds</a:t>
            </a:r>
            <a:r>
              <a:rPr lang="en-US" dirty="0" smtClean="0"/>
              <a:t> provide to </a:t>
            </a:r>
            <a:r>
              <a:rPr lang="en-US" dirty="0" err="1" smtClean="0"/>
              <a:t>backends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Implementation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Default implementations minimize work necessary to construct a backend with essential functionality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Defaults may be overridden with direct, optimized implementations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Conventional abstraction enables backend to be lazy or eager, as appropriate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414338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6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dive: distributed list primitives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L &lt;- 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dlist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(..., 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nparts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psize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)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Similar </a:t>
            </a:r>
            <a:r>
              <a:rPr lang="en-US" sz="1400" dirty="0"/>
              <a:t>to </a:t>
            </a:r>
            <a:r>
              <a:rPr lang="en-US" sz="1400" dirty="0">
                <a:latin typeface="Courier"/>
                <a:cs typeface="Courier"/>
              </a:rPr>
              <a:t>list</a:t>
            </a:r>
            <a:r>
              <a:rPr lang="en-US" sz="1400" dirty="0" smtClean="0">
                <a:latin typeface="Courier"/>
                <a:cs typeface="Courier"/>
              </a:rPr>
              <a:t>()</a:t>
            </a:r>
            <a:r>
              <a:rPr lang="en-US" sz="1400" dirty="0" smtClean="0"/>
              <a:t> convention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ourier"/>
                <a:cs typeface="Courier"/>
              </a:rPr>
              <a:t>n</a:t>
            </a:r>
            <a:r>
              <a:rPr lang="en-US" sz="1400" dirty="0" err="1" smtClean="0">
                <a:latin typeface="Courier"/>
                <a:cs typeface="Courier"/>
              </a:rPr>
              <a:t>parts</a:t>
            </a:r>
            <a:r>
              <a:rPr lang="en-US" sz="1400" dirty="0" smtClean="0"/>
              <a:t> and </a:t>
            </a:r>
            <a:r>
              <a:rPr lang="en-US" sz="1400" dirty="0" err="1" smtClean="0">
                <a:latin typeface="Courier"/>
                <a:cs typeface="Courier"/>
              </a:rPr>
              <a:t>psize</a:t>
            </a:r>
            <a:r>
              <a:rPr lang="en-US" sz="1400" dirty="0" smtClean="0"/>
              <a:t> control partition count and size, respectively</a:t>
            </a:r>
            <a:endParaRPr lang="en-US" dirty="0" smtClean="0"/>
          </a:p>
          <a:p>
            <a:pPr lvl="0"/>
            <a:endParaRPr lang="en-US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lvl="0"/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P &lt;- parts(L)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dirty="0" smtClean="0"/>
              <a:t>eturn </a:t>
            </a:r>
            <a:r>
              <a:rPr lang="en-US" sz="1400" dirty="0"/>
              <a:t>the set of partitions as a list of </a:t>
            </a:r>
            <a:r>
              <a:rPr lang="en-US" sz="1400" i="1" dirty="0" err="1" smtClean="0"/>
              <a:t>dlist</a:t>
            </a:r>
            <a:r>
              <a:rPr lang="en-US" sz="1400" dirty="0" smtClean="0"/>
              <a:t> objects</a:t>
            </a:r>
          </a:p>
          <a:p>
            <a:pPr lvl="0"/>
            <a:endParaRPr lang="en-US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lvl="0"/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C &lt;- collect(L)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Return the in-memory base R list representation of </a:t>
            </a:r>
            <a:r>
              <a:rPr lang="en-US" sz="1400" dirty="0" smtClean="0">
                <a:latin typeface="Courier"/>
                <a:cs typeface="Courier"/>
              </a:rPr>
              <a:t>L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  <a:cs typeface="Courier"/>
              </a:rPr>
              <a:t>Generally only used after aggregation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127397" lvl="1" indent="-127397" defTabSz="457200"/>
            <a:r>
              <a:rPr lang="en-US" sz="1800" dirty="0">
                <a:solidFill>
                  <a:schemeClr val="accent1"/>
                </a:solidFill>
                <a:latin typeface="Courier"/>
                <a:cs typeface="Courier"/>
              </a:rPr>
              <a:t>E &lt;- </a:t>
            </a:r>
            <a:r>
              <a:rPr lang="en-US" sz="1800" dirty="0" err="1" smtClean="0">
                <a:solidFill>
                  <a:schemeClr val="accent1"/>
                </a:solidFill>
                <a:latin typeface="Courier"/>
                <a:cs typeface="Courier"/>
              </a:rPr>
              <a:t>dmapply</a:t>
            </a:r>
            <a:r>
              <a:rPr lang="en-US" sz="1800" dirty="0" smtClean="0">
                <a:solidFill>
                  <a:schemeClr val="accent1"/>
                </a:solidFill>
                <a:latin typeface="Courier"/>
                <a:cs typeface="Courier"/>
              </a:rPr>
              <a:t>(FUN</a:t>
            </a:r>
            <a:r>
              <a:rPr lang="en-US" sz="1800" dirty="0">
                <a:solidFill>
                  <a:schemeClr val="accent1"/>
                </a:solidFill>
                <a:latin typeface="Courier"/>
                <a:cs typeface="Courier"/>
              </a:rPr>
              <a:t>, X, Y, </a:t>
            </a:r>
            <a:r>
              <a:rPr lang="en-US" sz="1800" dirty="0" err="1" smtClean="0">
                <a:solidFill>
                  <a:schemeClr val="accent1"/>
                </a:solidFill>
                <a:latin typeface="Courier"/>
                <a:cs typeface="Courier"/>
              </a:rPr>
              <a:t>MoreArgs</a:t>
            </a:r>
            <a:r>
              <a:rPr lang="en-US" sz="1800" dirty="0" smtClean="0">
                <a:solidFill>
                  <a:schemeClr val="accent1"/>
                </a:solidFill>
                <a:latin typeface="Courier"/>
                <a:cs typeface="Courier"/>
              </a:rPr>
              <a:t> = list</a:t>
            </a:r>
            <a:r>
              <a:rPr lang="en-US" sz="1800" dirty="0">
                <a:solidFill>
                  <a:schemeClr val="accent1"/>
                </a:solidFill>
                <a:latin typeface="Courier"/>
                <a:cs typeface="Courier"/>
              </a:rPr>
              <a:t>())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Apply </a:t>
            </a:r>
            <a:r>
              <a:rPr lang="en-US" sz="1400" dirty="0" smtClean="0">
                <a:latin typeface="Courier"/>
                <a:cs typeface="Courier"/>
              </a:rPr>
              <a:t>FUN</a:t>
            </a:r>
            <a:r>
              <a:rPr lang="en-US" sz="1400" dirty="0" smtClean="0"/>
              <a:t> to elements of </a:t>
            </a:r>
            <a:r>
              <a:rPr lang="en-US" sz="1400" dirty="0" smtClean="0">
                <a:latin typeface="Courier"/>
                <a:cs typeface="Courier"/>
              </a:rPr>
              <a:t>X</a:t>
            </a:r>
            <a:r>
              <a:rPr lang="en-US" sz="1400" dirty="0" smtClean="0"/>
              <a:t> and </a:t>
            </a:r>
            <a:r>
              <a:rPr lang="en-US" sz="1400" dirty="0" smtClean="0">
                <a:latin typeface="Courier"/>
                <a:cs typeface="Courier"/>
              </a:rPr>
              <a:t>Y</a:t>
            </a:r>
            <a:r>
              <a:rPr lang="en-US" sz="1400" dirty="0" smtClean="0"/>
              <a:t>, returning a </a:t>
            </a:r>
            <a:r>
              <a:rPr lang="en-US" sz="1400" i="1" dirty="0" err="1" smtClean="0"/>
              <a:t>dlist</a:t>
            </a:r>
            <a:endParaRPr lang="en-US" sz="1800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backends</a:t>
            </a:r>
            <a:r>
              <a:rPr lang="en-US" dirty="0" smtClean="0"/>
              <a:t> needs to provide?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b="1" dirty="0" smtClean="0">
                <a:solidFill>
                  <a:schemeClr val="accent1"/>
                </a:solidFill>
              </a:rPr>
              <a:t>At a minimum: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Constructor for </a:t>
            </a:r>
            <a:r>
              <a:rPr lang="en-US" i="1" dirty="0" err="1" smtClean="0"/>
              <a:t>darray</a:t>
            </a:r>
            <a:r>
              <a:rPr lang="en-US" dirty="0" smtClean="0"/>
              <a:t>, </a:t>
            </a:r>
            <a:r>
              <a:rPr lang="en-US" i="1" dirty="0" err="1" smtClean="0"/>
              <a:t>dlist</a:t>
            </a:r>
            <a:r>
              <a:rPr lang="en-US" dirty="0" smtClean="0"/>
              <a:t>, </a:t>
            </a:r>
            <a:r>
              <a:rPr lang="en-US" i="1" dirty="0" err="1" smtClean="0"/>
              <a:t>dframe</a:t>
            </a:r>
            <a:r>
              <a:rPr lang="en-US" dirty="0" smtClean="0"/>
              <a:t> backend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object needs three methods: </a:t>
            </a:r>
            <a:r>
              <a:rPr lang="en-US" dirty="0" smtClean="0">
                <a:latin typeface="Courier"/>
                <a:cs typeface="Courier"/>
              </a:rPr>
              <a:t>parts</a:t>
            </a:r>
            <a:r>
              <a:rPr lang="en-US" dirty="0" smtClean="0"/>
              <a:t>, </a:t>
            </a:r>
            <a:r>
              <a:rPr lang="en-US" dirty="0" err="1" smtClean="0">
                <a:latin typeface="Courier"/>
                <a:cs typeface="Courier"/>
              </a:rPr>
              <a:t>dmapply</a:t>
            </a:r>
            <a:r>
              <a:rPr lang="en-US" dirty="0" smtClean="0"/>
              <a:t> and </a:t>
            </a:r>
            <a:r>
              <a:rPr lang="en-US" dirty="0" smtClean="0">
                <a:latin typeface="Courier"/>
                <a:cs typeface="Courier"/>
              </a:rPr>
              <a:t>collect</a:t>
            </a:r>
          </a:p>
          <a:p>
            <a:pPr marL="0" indent="0"/>
            <a:endParaRPr lang="en-US" dirty="0" smtClean="0">
              <a:solidFill>
                <a:schemeClr val="accent1"/>
              </a:solidFill>
              <a:latin typeface="+mn-lt"/>
              <a:cs typeface="Courier"/>
            </a:endParaRPr>
          </a:p>
          <a:p>
            <a:pPr marL="0" indent="0"/>
            <a:r>
              <a:rPr lang="en-US" b="1" dirty="0" smtClean="0">
                <a:solidFill>
                  <a:schemeClr val="accent1"/>
                </a:solidFill>
                <a:latin typeface="+mn-lt"/>
                <a:cs typeface="Courier"/>
              </a:rPr>
              <a:t>Defaults follow the form: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urier"/>
                <a:cs typeface="Courier"/>
              </a:rPr>
              <a:t>… collect(</a:t>
            </a:r>
            <a:r>
              <a:rPr lang="en-US" dirty="0" err="1" smtClean="0">
                <a:latin typeface="Courier"/>
                <a:cs typeface="Courier"/>
              </a:rPr>
              <a:t>dmapply</a:t>
            </a:r>
            <a:r>
              <a:rPr lang="en-US" dirty="0" smtClean="0">
                <a:latin typeface="Courier"/>
                <a:cs typeface="Courier"/>
              </a:rPr>
              <a:t>(FUN, parts(x))) …</a:t>
            </a:r>
          </a:p>
          <a:p>
            <a:pPr marL="0" indent="0"/>
            <a:endParaRPr lang="en-US" dirty="0" smtClean="0">
              <a:solidFill>
                <a:schemeClr val="accent1"/>
              </a:solidFill>
              <a:latin typeface="+mn-lt"/>
              <a:cs typeface="Courier"/>
            </a:endParaRPr>
          </a:p>
          <a:p>
            <a:pPr marL="0" indent="0"/>
            <a:r>
              <a:rPr lang="en-US" b="1" dirty="0" smtClean="0">
                <a:solidFill>
                  <a:schemeClr val="accent1"/>
                </a:solidFill>
                <a:latin typeface="+mn-lt"/>
                <a:cs typeface="Courier"/>
              </a:rPr>
              <a:t>Backend may override defaults as appropriate </a:t>
            </a:r>
            <a:endParaRPr lang="en-US" b="1" dirty="0">
              <a:solidFill>
                <a:schemeClr val="accent1"/>
              </a:solidFill>
              <a:latin typeface="+mn-lt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2984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Example, using </a:t>
            </a:r>
            <a:r>
              <a:rPr lang="en-US" dirty="0" err="1" smtClean="0"/>
              <a:t>distributedR</a:t>
            </a:r>
            <a:r>
              <a:rPr lang="en-US" dirty="0" smtClean="0"/>
              <a:t> backend: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894916"/>
            <a:ext cx="8179816" cy="3688991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&gt; </a:t>
            </a:r>
            <a:r>
              <a:rPr lang="en-US" dirty="0" smtClean="0">
                <a:latin typeface="Courier"/>
                <a:cs typeface="Courier"/>
              </a:rPr>
              <a:t>library(</a:t>
            </a:r>
            <a:r>
              <a:rPr lang="en-US" dirty="0" err="1" smtClean="0">
                <a:latin typeface="Courier"/>
                <a:cs typeface="Courier"/>
              </a:rPr>
              <a:t>distributedR.dds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&gt; </a:t>
            </a:r>
            <a:r>
              <a:rPr lang="en-US" dirty="0" smtClean="0">
                <a:latin typeface="Courier"/>
                <a:cs typeface="Courier"/>
              </a:rPr>
              <a:t>L &lt;- </a:t>
            </a:r>
            <a:r>
              <a:rPr lang="en-US" dirty="0" err="1" smtClean="0">
                <a:latin typeface="Courier"/>
                <a:cs typeface="Courier"/>
              </a:rPr>
              <a:t>dlist</a:t>
            </a:r>
            <a:r>
              <a:rPr lang="en-US" dirty="0" smtClean="0">
                <a:latin typeface="Courier"/>
                <a:cs typeface="Courier"/>
              </a:rPr>
              <a:t>(1, 2, 3, 4)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&gt; </a:t>
            </a:r>
            <a:r>
              <a:rPr lang="en-US" dirty="0" smtClean="0">
                <a:latin typeface="Courier"/>
                <a:cs typeface="Courier"/>
              </a:rPr>
              <a:t>L2 &lt;- </a:t>
            </a:r>
            <a:r>
              <a:rPr lang="en-US" dirty="0" err="1" smtClean="0">
                <a:latin typeface="Courier"/>
                <a:cs typeface="Courier"/>
              </a:rPr>
              <a:t>dmapply</a:t>
            </a:r>
            <a:r>
              <a:rPr lang="en-US" dirty="0" smtClean="0">
                <a:latin typeface="Courier"/>
                <a:cs typeface="Courier"/>
              </a:rPr>
              <a:t>(function(x) x + 1, L)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&gt; </a:t>
            </a:r>
            <a:r>
              <a:rPr lang="en-US" dirty="0" smtClean="0">
                <a:latin typeface="Courier"/>
                <a:cs typeface="Courier"/>
              </a:rPr>
              <a:t>collect(L2)</a:t>
            </a:r>
          </a:p>
          <a:p>
            <a:r>
              <a:rPr lang="en-US" sz="1200" dirty="0">
                <a:latin typeface="Courier"/>
                <a:cs typeface="Courier"/>
              </a:rPr>
              <a:t>[[1]]</a:t>
            </a:r>
          </a:p>
          <a:p>
            <a:r>
              <a:rPr lang="en-US" sz="1200" dirty="0" smtClean="0">
                <a:latin typeface="Courier"/>
                <a:cs typeface="Courier"/>
              </a:rPr>
              <a:t>	[</a:t>
            </a:r>
            <a:r>
              <a:rPr lang="en-US" sz="1200" dirty="0">
                <a:latin typeface="Courier"/>
                <a:cs typeface="Courier"/>
              </a:rPr>
              <a:t>1] </a:t>
            </a:r>
            <a:r>
              <a:rPr lang="en-US" sz="1200" dirty="0" smtClean="0">
                <a:latin typeface="Courier"/>
                <a:cs typeface="Courier"/>
              </a:rPr>
              <a:t>2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[[</a:t>
            </a:r>
            <a:r>
              <a:rPr lang="en-US" sz="1200" dirty="0">
                <a:latin typeface="Courier"/>
                <a:cs typeface="Courier"/>
              </a:rPr>
              <a:t>2]]</a:t>
            </a:r>
          </a:p>
          <a:p>
            <a:r>
              <a:rPr lang="en-US" sz="1200" dirty="0" smtClean="0">
                <a:latin typeface="Courier"/>
                <a:cs typeface="Courier"/>
              </a:rPr>
              <a:t>	[</a:t>
            </a:r>
            <a:r>
              <a:rPr lang="en-US" sz="1200" dirty="0">
                <a:latin typeface="Courier"/>
                <a:cs typeface="Courier"/>
              </a:rPr>
              <a:t>1] </a:t>
            </a:r>
            <a:r>
              <a:rPr lang="en-US" sz="1200" dirty="0" smtClean="0">
                <a:latin typeface="Courier"/>
                <a:cs typeface="Courier"/>
              </a:rPr>
              <a:t>3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[[</a:t>
            </a:r>
            <a:r>
              <a:rPr lang="en-US" sz="1200" dirty="0">
                <a:latin typeface="Courier"/>
                <a:cs typeface="Courier"/>
              </a:rPr>
              <a:t>3]]</a:t>
            </a:r>
          </a:p>
          <a:p>
            <a:r>
              <a:rPr lang="en-US" sz="1200" dirty="0" smtClean="0">
                <a:latin typeface="Courier"/>
                <a:cs typeface="Courier"/>
              </a:rPr>
              <a:t>	[</a:t>
            </a:r>
            <a:r>
              <a:rPr lang="en-US" sz="1200" dirty="0">
                <a:latin typeface="Courier"/>
                <a:cs typeface="Courier"/>
              </a:rPr>
              <a:t>1] 4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</a:p>
          <a:p>
            <a:r>
              <a:rPr lang="en-US" sz="1200" dirty="0" smtClean="0">
                <a:latin typeface="Courier"/>
                <a:cs typeface="Courier"/>
              </a:rPr>
              <a:t>[[</a:t>
            </a:r>
            <a:r>
              <a:rPr lang="en-US" sz="1200" dirty="0">
                <a:latin typeface="Courier"/>
                <a:cs typeface="Courier"/>
              </a:rPr>
              <a:t>4]]</a:t>
            </a:r>
          </a:p>
          <a:p>
            <a:r>
              <a:rPr lang="en-US" sz="1200" dirty="0" smtClean="0">
                <a:latin typeface="Courier"/>
                <a:cs typeface="Courier"/>
              </a:rPr>
              <a:t>	[</a:t>
            </a:r>
            <a:r>
              <a:rPr lang="en-US" sz="1200" dirty="0">
                <a:latin typeface="Courier"/>
                <a:cs typeface="Courier"/>
              </a:rPr>
              <a:t>1] 5</a:t>
            </a:r>
          </a:p>
        </p:txBody>
      </p:sp>
    </p:spTree>
    <p:extLst>
      <p:ext uri="{BB962C8B-B14F-4D97-AF65-F5344CB8AC3E}">
        <p14:creationId xmlns:p14="http://schemas.microsoft.com/office/powerpoint/2010/main" val="38154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distributed data loading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&gt;</a:t>
            </a:r>
            <a:r>
              <a:rPr lang="en-US" dirty="0" smtClean="0">
                <a:latin typeface="Courier"/>
                <a:cs typeface="Courier"/>
              </a:rPr>
              <a:t> L </a:t>
            </a:r>
            <a:r>
              <a:rPr lang="en-US" dirty="0">
                <a:latin typeface="Courier"/>
                <a:cs typeface="Courier"/>
              </a:rPr>
              <a:t>&lt;- </a:t>
            </a:r>
            <a:r>
              <a:rPr lang="en-US" dirty="0" err="1">
                <a:latin typeface="Courier"/>
                <a:cs typeface="Courier"/>
              </a:rPr>
              <a:t>dlist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nparts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= 4L)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&gt; </a:t>
            </a:r>
            <a:r>
              <a:rPr lang="en-US" dirty="0" smtClean="0">
                <a:latin typeface="Courier"/>
                <a:cs typeface="Courier"/>
              </a:rPr>
              <a:t>lengths(parts(L))</a:t>
            </a:r>
          </a:p>
          <a:p>
            <a:r>
              <a:rPr lang="en-US" dirty="0" smtClean="0">
                <a:latin typeface="Courier"/>
                <a:cs typeface="Courier"/>
              </a:rPr>
              <a:t>[</a:t>
            </a:r>
            <a:r>
              <a:rPr lang="en-US" dirty="0">
                <a:latin typeface="Courier"/>
                <a:cs typeface="Courier"/>
              </a:rPr>
              <a:t>1] </a:t>
            </a:r>
            <a:r>
              <a:rPr lang="en-US" dirty="0" smtClean="0">
                <a:latin typeface="Courier"/>
                <a:cs typeface="Courier"/>
              </a:rPr>
              <a:t>0 0 0 0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&gt; </a:t>
            </a:r>
            <a:r>
              <a:rPr lang="en-US" dirty="0" smtClean="0">
                <a:latin typeface="Courier"/>
                <a:cs typeface="Courier"/>
              </a:rPr>
              <a:t>L2 </a:t>
            </a:r>
            <a:r>
              <a:rPr lang="en-US" dirty="0">
                <a:latin typeface="Courier"/>
                <a:cs typeface="Courier"/>
              </a:rPr>
              <a:t>&lt;- </a:t>
            </a:r>
            <a:r>
              <a:rPr lang="en-US" dirty="0" err="1">
                <a:latin typeface="Courier"/>
                <a:cs typeface="Courier"/>
              </a:rPr>
              <a:t>dmapply</a:t>
            </a:r>
            <a:r>
              <a:rPr lang="en-US" dirty="0">
                <a:latin typeface="Courier"/>
                <a:cs typeface="Courier"/>
              </a:rPr>
              <a:t>(function(x) </a:t>
            </a:r>
            <a:r>
              <a:rPr lang="en-US" dirty="0" err="1" smtClean="0">
                <a:latin typeface="Courier"/>
                <a:cs typeface="Courier"/>
              </a:rPr>
              <a:t>read.csv</a:t>
            </a:r>
            <a:r>
              <a:rPr lang="en-US" dirty="0" smtClean="0">
                <a:latin typeface="Courier"/>
                <a:cs typeface="Courier"/>
              </a:rPr>
              <a:t>(“</a:t>
            </a:r>
            <a:r>
              <a:rPr lang="en-US" dirty="0" err="1" smtClean="0">
                <a:latin typeface="Courier"/>
                <a:cs typeface="Courier"/>
              </a:rPr>
              <a:t>data.csv</a:t>
            </a:r>
            <a:r>
              <a:rPr lang="en-US" dirty="0" smtClean="0">
                <a:latin typeface="Courier"/>
                <a:cs typeface="Courier"/>
              </a:rPr>
              <a:t>”), parts(L))</a:t>
            </a:r>
            <a:endParaRPr lang="en-US" dirty="0">
              <a:latin typeface="Courier"/>
              <a:cs typeface="Courier"/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>
                <a:latin typeface="Courier"/>
                <a:cs typeface="Courier"/>
              </a:rPr>
              <a:t>dds</a:t>
            </a:r>
            <a:r>
              <a:rPr lang="en-US" dirty="0" smtClean="0"/>
              <a:t> package will provide high-level utilities for distributed IO operations.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Basic structure of “</a:t>
            </a:r>
            <a:r>
              <a:rPr lang="en-US" dirty="0" err="1" smtClean="0">
                <a:solidFill>
                  <a:schemeClr val="accent1"/>
                </a:solidFill>
              </a:rPr>
              <a:t>dds</a:t>
            </a:r>
            <a:r>
              <a:rPr lang="en-US" dirty="0" smtClean="0">
                <a:solidFill>
                  <a:schemeClr val="accent1"/>
                </a:solidFill>
              </a:rPr>
              <a:t>” completed 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Works with “</a:t>
            </a:r>
            <a:r>
              <a:rPr lang="en-US" dirty="0" err="1" smtClean="0"/>
              <a:t>distributedR</a:t>
            </a:r>
            <a:r>
              <a:rPr lang="en-US" dirty="0" smtClean="0"/>
              <a:t>” backend</a:t>
            </a:r>
          </a:p>
          <a:p>
            <a:pPr marL="414338" lvl="1" indent="-285750">
              <a:buFont typeface="Arial" panose="020B0604020202020204" pitchFamily="34" charset="0"/>
              <a:buChar char="•"/>
            </a:pPr>
            <a:r>
              <a:rPr lang="en-US" dirty="0"/>
              <a:t>Working with </a:t>
            </a:r>
            <a:r>
              <a:rPr lang="en-US" dirty="0" err="1"/>
              <a:t>SparkR</a:t>
            </a:r>
            <a:r>
              <a:rPr lang="en-US" dirty="0"/>
              <a:t> for Spark integration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>
                <a:solidFill>
                  <a:schemeClr val="accent1"/>
                </a:solidFill>
              </a:rPr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Default implementation of base R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Complete integration with </a:t>
            </a:r>
            <a:r>
              <a:rPr lang="en-US" sz="1600" dirty="0" err="1" smtClean="0"/>
              <a:t>SparkR</a:t>
            </a:r>
            <a:r>
              <a:rPr lang="en-US" sz="1600" dirty="0" smtClean="0"/>
              <a:t> and </a:t>
            </a:r>
            <a:r>
              <a:rPr lang="en-US" sz="1600" dirty="0" err="1" smtClean="0"/>
              <a:t>distributedR</a:t>
            </a:r>
            <a:r>
              <a:rPr lang="en-US" sz="1600" dirty="0" smtClean="0"/>
              <a:t> in next few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Looking forward to feedback from you all !</a:t>
            </a:r>
          </a:p>
          <a:p>
            <a:pPr marL="0" indent="0"/>
            <a:endParaRPr lang="en-US" sz="1600" dirty="0"/>
          </a:p>
          <a:p>
            <a:pPr marL="0" indent="0"/>
            <a:endParaRPr lang="en-US" sz="1600" dirty="0" smtClean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" y="914412"/>
            <a:ext cx="8273278" cy="3069762"/>
          </a:xfrm>
        </p:spPr>
        <p:txBody>
          <a:bodyPr/>
          <a:lstStyle/>
          <a:p>
            <a:r>
              <a:rPr lang="en-US" sz="1600" b="1" dirty="0" smtClean="0"/>
              <a:t>Workshop attendees:</a:t>
            </a:r>
          </a:p>
          <a:p>
            <a:endParaRPr lang="en-US" dirty="0" smtClean="0"/>
          </a:p>
          <a:p>
            <a:r>
              <a:rPr lang="en-US" dirty="0" smtClean="0"/>
              <a:t>Brian Lewis, Dirk </a:t>
            </a:r>
            <a:r>
              <a:rPr lang="en-US" dirty="0" err="1" smtClean="0"/>
              <a:t>Eddelbuettel</a:t>
            </a:r>
            <a:r>
              <a:rPr lang="en-US" dirty="0" smtClean="0"/>
              <a:t>, Elliot </a:t>
            </a:r>
            <a:r>
              <a:rPr lang="en-US" dirty="0" err="1" smtClean="0"/>
              <a:t>Waingold</a:t>
            </a:r>
            <a:r>
              <a:rPr lang="en-US" dirty="0" smtClean="0"/>
              <a:t>, </a:t>
            </a:r>
            <a:r>
              <a:rPr lang="en-US" dirty="0" err="1" smtClean="0"/>
              <a:t>Gagan</a:t>
            </a:r>
            <a:r>
              <a:rPr lang="en-US" dirty="0" smtClean="0"/>
              <a:t> Bansal,</a:t>
            </a:r>
            <a:r>
              <a:rPr lang="en-US" dirty="0"/>
              <a:t> </a:t>
            </a:r>
            <a:r>
              <a:rPr lang="en-US" dirty="0" smtClean="0"/>
              <a:t>George </a:t>
            </a:r>
            <a:r>
              <a:rPr lang="en-US" dirty="0" err="1" smtClean="0"/>
              <a:t>Ostrouchov</a:t>
            </a:r>
            <a:r>
              <a:rPr lang="en-US" dirty="0" smtClean="0"/>
              <a:t>, Joseph </a:t>
            </a:r>
            <a:r>
              <a:rPr lang="en-US" dirty="0" err="1" smtClean="0"/>
              <a:t>Rickert</a:t>
            </a:r>
            <a:r>
              <a:rPr lang="en-US" dirty="0" smtClean="0"/>
              <a:t>, </a:t>
            </a:r>
            <a:r>
              <a:rPr lang="en-US" dirty="0" err="1" smtClean="0"/>
              <a:t>Junji</a:t>
            </a:r>
            <a:r>
              <a:rPr lang="en-US" dirty="0" smtClean="0"/>
              <a:t> Nakano, Louis </a:t>
            </a:r>
            <a:r>
              <a:rPr lang="en-US" dirty="0" err="1" smtClean="0"/>
              <a:t>Bajuk-Yorgan</a:t>
            </a:r>
            <a:r>
              <a:rPr lang="en-US" dirty="0" smtClean="0"/>
              <a:t>, Luke Tierney,</a:t>
            </a:r>
            <a:r>
              <a:rPr lang="en-US" dirty="0"/>
              <a:t> </a:t>
            </a:r>
            <a:r>
              <a:rPr lang="en-US" dirty="0" smtClean="0"/>
              <a:t>Mario </a:t>
            </a:r>
            <a:r>
              <a:rPr lang="en-US" dirty="0" err="1" smtClean="0"/>
              <a:t>Inchiosa</a:t>
            </a:r>
            <a:r>
              <a:rPr lang="en-US" dirty="0" smtClean="0"/>
              <a:t>, Martin Morgan, Michael Kane, Michael </a:t>
            </a:r>
            <a:r>
              <a:rPr lang="en-US" dirty="0" err="1" smtClean="0"/>
              <a:t>Sannella</a:t>
            </a:r>
            <a:r>
              <a:rPr lang="en-US" dirty="0" smtClean="0"/>
              <a:t>, Robert Gentleman, Ryan </a:t>
            </a:r>
            <a:r>
              <a:rPr lang="en-US" dirty="0" err="1" smtClean="0"/>
              <a:t>Hafen</a:t>
            </a:r>
            <a:r>
              <a:rPr lang="en-US" dirty="0" smtClean="0"/>
              <a:t>, </a:t>
            </a:r>
            <a:r>
              <a:rPr lang="en-US" dirty="0" err="1" smtClean="0"/>
              <a:t>Saptarshi</a:t>
            </a:r>
            <a:r>
              <a:rPr lang="en-US" dirty="0" smtClean="0"/>
              <a:t> </a:t>
            </a:r>
            <a:r>
              <a:rPr lang="en-US" dirty="0" err="1" smtClean="0"/>
              <a:t>Guha</a:t>
            </a:r>
            <a:r>
              <a:rPr lang="en-US" dirty="0" smtClean="0"/>
              <a:t>, Simon </a:t>
            </a:r>
            <a:r>
              <a:rPr lang="en-US" dirty="0" err="1" smtClean="0"/>
              <a:t>Urbanek</a:t>
            </a:r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/>
              <a:t>Implementation:</a:t>
            </a:r>
            <a:endParaRPr lang="en-US" sz="1600" b="1" dirty="0"/>
          </a:p>
          <a:p>
            <a:r>
              <a:rPr lang="en-US" dirty="0" smtClean="0"/>
              <a:t>Edward Ma</a:t>
            </a:r>
          </a:p>
        </p:txBody>
      </p:sp>
    </p:spTree>
    <p:extLst>
      <p:ext uri="{BB962C8B-B14F-4D97-AF65-F5344CB8AC3E}">
        <p14:creationId xmlns:p14="http://schemas.microsoft.com/office/powerpoint/2010/main" val="373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470515" y="901015"/>
            <a:ext cx="7978161" cy="1194115"/>
          </a:xfrm>
          <a:prstGeom prst="wedgeRectCallout">
            <a:avLst>
              <a:gd name="adj1" fmla="val -1605"/>
              <a:gd name="adj2" fmla="val 7525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0" hangingPunct="0"/>
            <a:r>
              <a:rPr lang="en-US" altLang="en-US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A distributed system is one in which the failure of a computer you didn't even know existed can render your own computer unusable.</a:t>
            </a:r>
          </a:p>
          <a:p>
            <a:pPr defTabSz="914400" eaLnBrk="0" hangingPunct="0"/>
            <a:endParaRPr lang="en-US" altLang="en-US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lvl="0" defTabSz="914400" eaLnBrk="0" hangingPunct="0"/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Email on 28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May </a:t>
            </a:r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1987 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3319" name="Picture 7" descr="https://kunigami.files.wordpress.com/2016/03/lampor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40" y="2667546"/>
            <a:ext cx="1602204" cy="16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85503" y="4336139"/>
            <a:ext cx="2763173" cy="63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Leslie </a:t>
            </a:r>
            <a:r>
              <a:rPr lang="en-US" sz="1600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Lamport</a:t>
            </a:r>
            <a:endParaRPr lang="en-US" sz="16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Turing Award Winner (2012)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470515" y="3737091"/>
            <a:ext cx="4258285" cy="1065320"/>
          </a:xfrm>
          <a:prstGeom prst="wedgeRectCallout">
            <a:avLst>
              <a:gd name="adj1" fmla="val 64548"/>
              <a:gd name="adj2" fmla="val 2755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hangingPunct="0"/>
            <a:r>
              <a:rPr lang="en-US" altLang="en-US" sz="14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Email contd..</a:t>
            </a:r>
          </a:p>
          <a:p>
            <a:pPr lvl="0" defTabSz="914400" eaLnBrk="0" hangingPunct="0"/>
            <a:endParaRPr lang="en-US" altLang="en-US" sz="1400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lvl="0" defTabSz="914400" eaLnBrk="0" hangingPunct="0"/>
            <a:r>
              <a:rPr lang="en-US" altLang="en-US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current electrical problem in the machine room is not the culprit</a:t>
            </a:r>
            <a:r>
              <a:rPr lang="en-US" altLang="en-US" sz="800" dirty="0">
                <a:solidFill>
                  <a:schemeClr val="tx1"/>
                </a:solidFill>
              </a:rPr>
              <a:t> </a:t>
            </a:r>
            <a:r>
              <a:rPr lang="en-US" altLang="en-US" sz="800" dirty="0" smtClean="0">
                <a:solidFill>
                  <a:schemeClr val="tx1"/>
                </a:solidFill>
              </a:rPr>
              <a:t>…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distributed systems?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Bigger data needs bigger hardware</a:t>
            </a:r>
          </a:p>
          <a:p>
            <a:pPr marL="455613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there are practical limits to the performance of a single machine</a:t>
            </a:r>
          </a:p>
          <a:p>
            <a:endParaRPr lang="en-US" dirty="0" smtClean="0"/>
          </a:p>
          <a:p>
            <a:r>
              <a:rPr lang="en-US" dirty="0" smtClean="0"/>
              <a:t>Thus, we distribute work to multiple machines, operating in parallel</a:t>
            </a:r>
          </a:p>
          <a:p>
            <a:pPr marL="455613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clusters are difficult to program and manage</a:t>
            </a:r>
          </a:p>
          <a:p>
            <a:endParaRPr lang="en-US" dirty="0" smtClean="0"/>
          </a:p>
          <a:p>
            <a:r>
              <a:rPr lang="en-US" dirty="0" smtClean="0"/>
              <a:t>As a result, high-level, managed distributed systems were created</a:t>
            </a:r>
          </a:p>
          <a:p>
            <a:pPr marL="455613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Examples</a:t>
            </a:r>
            <a:r>
              <a:rPr lang="en-US" dirty="0"/>
              <a:t>: 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, Spark, </a:t>
            </a:r>
            <a:r>
              <a:rPr lang="en-US" dirty="0"/>
              <a:t>d</a:t>
            </a:r>
            <a:r>
              <a:rPr lang="en-US" dirty="0" smtClean="0"/>
              <a:t>istributed databases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faced by R users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Interfaces to distributed systems are</a:t>
            </a:r>
            <a:r>
              <a:rPr lang="en-US" dirty="0" smtClean="0"/>
              <a:t> custom, low-level, and non-idiomatic</a:t>
            </a:r>
          </a:p>
          <a:p>
            <a:pPr marL="455613" lvl="2" indent="-285750"/>
            <a:r>
              <a:rPr lang="en-US" dirty="0" err="1" smtClean="0"/>
              <a:t>SparkR</a:t>
            </a:r>
            <a:r>
              <a:rPr lang="en-US" dirty="0"/>
              <a:t>, </a:t>
            </a:r>
            <a:r>
              <a:rPr lang="en-US" dirty="0" err="1" smtClean="0"/>
              <a:t>distributedR</a:t>
            </a:r>
            <a:r>
              <a:rPr lang="en-US" dirty="0" smtClean="0"/>
              <a:t>,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2" indent="0">
              <a:buNone/>
            </a:pPr>
            <a:endParaRPr lang="en-US" dirty="0" smtClean="0"/>
          </a:p>
          <a:p>
            <a:r>
              <a:rPr lang="en-US" b="0" dirty="0">
                <a:solidFill>
                  <a:schemeClr val="tx1"/>
                </a:solidFill>
              </a:rPr>
              <a:t>P</a:t>
            </a:r>
            <a:r>
              <a:rPr lang="en-US" b="0" dirty="0" smtClean="0">
                <a:solidFill>
                  <a:schemeClr val="tx1"/>
                </a:solidFill>
              </a:rPr>
              <a:t>arallel computing packages focus more on </a:t>
            </a:r>
            <a:r>
              <a:rPr lang="en-US" dirty="0" smtClean="0"/>
              <a:t>parallel iteration </a:t>
            </a:r>
            <a:r>
              <a:rPr lang="en-US" b="0" dirty="0" smtClean="0">
                <a:solidFill>
                  <a:schemeClr val="tx1"/>
                </a:solidFill>
              </a:rPr>
              <a:t>than distributed data-structures</a:t>
            </a:r>
          </a:p>
          <a:p>
            <a:pPr marL="455613" lvl="2" indent="-285750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arallel, </a:t>
            </a:r>
            <a:r>
              <a:rPr lang="en-US" dirty="0" err="1" smtClean="0">
                <a:solidFill>
                  <a:schemeClr val="tx1"/>
                </a:solidFill>
              </a:rPr>
              <a:t>foreach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BiocParallel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en-US" dirty="0" smtClean="0"/>
          </a:p>
          <a:p>
            <a:r>
              <a:rPr lang="en-US" dirty="0" smtClean="0"/>
              <a:t>Low level code </a:t>
            </a:r>
            <a:r>
              <a:rPr lang="en-US" b="0" dirty="0" smtClean="0">
                <a:solidFill>
                  <a:schemeClr val="tx1"/>
                </a:solidFill>
              </a:rPr>
              <a:t>can achieve higher performance, but at substantial cost</a:t>
            </a:r>
            <a:endParaRPr lang="en-US" dirty="0" smtClean="0"/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Can we create an API that makes life easier for R users?</a:t>
            </a:r>
            <a:endParaRPr lang="en-US" sz="2000" dirty="0">
              <a:solidFill>
                <a:srgbClr val="C00000"/>
              </a:solidFill>
            </a:endParaRPr>
          </a:p>
          <a:p>
            <a:pPr marL="120254" lvl="1" indent="0"/>
            <a:endParaRPr lang="en-US" dirty="0">
              <a:solidFill>
                <a:srgbClr val="C00000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distributed data-structures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Many applications reuse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Multi-analysis </a:t>
            </a:r>
            <a:r>
              <a:rPr lang="en-US" dirty="0"/>
              <a:t>on same data: load once, run many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Iterative algorithms: most machine learning + graph algorithms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>
                <a:solidFill>
                  <a:schemeClr val="accent1"/>
                </a:solidFill>
              </a:rPr>
              <a:t>ersistent</a:t>
            </a:r>
            <a:r>
              <a:rPr lang="en-US" dirty="0" smtClean="0"/>
              <a:t> references avoid data movement overhead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Load data at master-&gt;send to workers -&gt; collect at master -&gt; send to worker-&gt;repeat</a:t>
            </a:r>
          </a:p>
          <a:p>
            <a:endParaRPr lang="en-US" dirty="0" smtClean="0"/>
          </a:p>
          <a:p>
            <a:r>
              <a:rPr lang="en-US" dirty="0" smtClean="0"/>
              <a:t>Expressing analyses as high-level data manipulations is more natural than explicit iteration, which exposes underlying complexity</a:t>
            </a:r>
            <a:endParaRPr lang="en-US" dirty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What if we build an API based on distributed data-structures?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120254" lvl="1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31470" y="235064"/>
            <a:ext cx="8117206" cy="159769"/>
          </a:xfrm>
        </p:spPr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backends</a:t>
            </a:r>
            <a:r>
              <a:rPr lang="en-US" dirty="0" smtClean="0"/>
              <a:t> provide distributed data-structures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But existing backend APIs are difficult to use</a:t>
            </a:r>
          </a:p>
          <a:p>
            <a:endParaRPr lang="en-US" dirty="0" smtClean="0"/>
          </a:p>
          <a:p>
            <a:r>
              <a:rPr lang="en-US" dirty="0" smtClean="0"/>
              <a:t>Spark = In-memory cluster computing, fault-tolerance via RDDs, 80+ operators!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Map, </a:t>
            </a:r>
            <a:r>
              <a:rPr lang="en-US" b="0" dirty="0" err="1" smtClean="0"/>
              <a:t>flatmap</a:t>
            </a:r>
            <a:r>
              <a:rPr lang="en-US" b="0" dirty="0" smtClean="0"/>
              <a:t>, </a:t>
            </a:r>
            <a:r>
              <a:rPr lang="en-US" b="0" dirty="0" err="1" smtClean="0"/>
              <a:t>mapPartitions</a:t>
            </a:r>
            <a:r>
              <a:rPr lang="en-US" b="0" dirty="0" smtClean="0"/>
              <a:t>, </a:t>
            </a:r>
            <a:r>
              <a:rPr lang="en-US" b="0" dirty="0" err="1" smtClean="0"/>
              <a:t>mapPartitionsWithIndex</a:t>
            </a:r>
            <a:r>
              <a:rPr lang="en-US" b="0" dirty="0" smtClean="0"/>
              <a:t>,…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Lacks common array, list, </a:t>
            </a:r>
            <a:r>
              <a:rPr lang="en-US" dirty="0" err="1" smtClean="0"/>
              <a:t>data.frame</a:t>
            </a:r>
            <a:r>
              <a:rPr lang="en-US" dirty="0" smtClean="0"/>
              <a:t> operations that R users expect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r>
              <a:rPr lang="en-US" dirty="0" err="1" smtClean="0">
                <a:solidFill>
                  <a:schemeClr val="accent1"/>
                </a:solidFill>
              </a:rPr>
              <a:t>SparkR</a:t>
            </a:r>
            <a:r>
              <a:rPr lang="en-US" dirty="0" smtClean="0">
                <a:solidFill>
                  <a:schemeClr val="accent1"/>
                </a:solidFill>
              </a:rPr>
              <a:t>: Wrapper around Spark’s existing RDD operators. </a:t>
            </a:r>
            <a:r>
              <a:rPr lang="en-US" dirty="0" smtClean="0"/>
              <a:t>Still, difficult to use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“..</a:t>
            </a:r>
            <a:r>
              <a:rPr lang="en-US" sz="1400" b="0" dirty="0">
                <a:solidFill>
                  <a:schemeClr val="tx1"/>
                </a:solidFill>
              </a:rPr>
              <a:t> </a:t>
            </a:r>
            <a:r>
              <a:rPr lang="en-US" sz="1400" b="0" i="1" dirty="0">
                <a:solidFill>
                  <a:schemeClr val="tx1"/>
                </a:solidFill>
              </a:rPr>
              <a:t>RDD API has a number of low level functions and we would like to expose a more light-weight API that is both friendly to R users and easy to </a:t>
            </a:r>
            <a:r>
              <a:rPr lang="en-US" sz="1400" b="0" i="1" dirty="0" smtClean="0">
                <a:solidFill>
                  <a:schemeClr val="tx1"/>
                </a:solidFill>
              </a:rPr>
              <a:t>maintain”— Open </a:t>
            </a:r>
            <a:r>
              <a:rPr lang="en-US" sz="1400" b="0" i="1" dirty="0" err="1" smtClean="0">
                <a:solidFill>
                  <a:schemeClr val="tx1"/>
                </a:solidFill>
              </a:rPr>
              <a:t>SparkR</a:t>
            </a:r>
            <a:r>
              <a:rPr lang="en-US" sz="1400" b="0" i="1" dirty="0" smtClean="0">
                <a:solidFill>
                  <a:schemeClr val="tx1"/>
                </a:solidFill>
              </a:rPr>
              <a:t> JIRA ticket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120254" lvl="1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R package that </a:t>
            </a:r>
            <a:r>
              <a:rPr lang="en-US" dirty="0" smtClean="0"/>
              <a:t>provides</a:t>
            </a:r>
            <a:endParaRPr lang="en-US" dirty="0"/>
          </a:p>
          <a:p>
            <a:pPr marL="3429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Distributed variants of core R data-structures: array, </a:t>
            </a:r>
            <a:r>
              <a:rPr lang="en-US" dirty="0" err="1" smtClean="0">
                <a:solidFill>
                  <a:schemeClr val="tx1"/>
                </a:solidFill>
              </a:rPr>
              <a:t>data.frame</a:t>
            </a:r>
            <a:r>
              <a:rPr lang="en-US" dirty="0" smtClean="0">
                <a:solidFill>
                  <a:schemeClr val="tx1"/>
                </a:solidFill>
              </a:rPr>
              <a:t>, list</a:t>
            </a:r>
            <a:endParaRPr lang="en-US" dirty="0">
              <a:solidFill>
                <a:schemeClr val="tx1"/>
              </a:solidFill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Common parallel operators for distributed data-structures</a:t>
            </a:r>
            <a:endParaRPr lang="en-US" dirty="0">
              <a:solidFill>
                <a:schemeClr val="tx1"/>
              </a:solidFill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Shared infrastructure for backend implementations (Spark, </a:t>
            </a:r>
            <a:r>
              <a:rPr lang="en-US" dirty="0" err="1" smtClean="0">
                <a:solidFill>
                  <a:schemeClr val="tx1"/>
                </a:solidFill>
              </a:rPr>
              <a:t>distributedR</a:t>
            </a:r>
            <a:r>
              <a:rPr lang="en-US" dirty="0" smtClean="0">
                <a:solidFill>
                  <a:schemeClr val="tx1"/>
                </a:solidFill>
              </a:rPr>
              <a:t>,..)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What we are </a:t>
            </a:r>
            <a:r>
              <a:rPr lang="en-US" dirty="0" smtClean="0">
                <a:solidFill>
                  <a:srgbClr val="C00000"/>
                </a:solidFill>
              </a:rPr>
              <a:t>not</a:t>
            </a:r>
            <a:r>
              <a:rPr lang="en-US" dirty="0" smtClean="0">
                <a:solidFill>
                  <a:schemeClr val="accent1"/>
                </a:solidFill>
              </a:rPr>
              <a:t> proposing: A new distributed infrastructure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120254" lvl="1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Behind the scenes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Workshop in Distributed Computing in 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(January, 2015)</a:t>
            </a:r>
            <a:endParaRPr lang="en-US" dirty="0"/>
          </a:p>
        </p:txBody>
      </p:sp>
      <p:pic>
        <p:nvPicPr>
          <p:cNvPr id="13314" name="Picture 2" descr="R-Workshop_Jan-20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74" y="2432040"/>
            <a:ext cx="4358330" cy="25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1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331469" y="660169"/>
            <a:ext cx="8460105" cy="366767"/>
          </a:xfrm>
        </p:spPr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d</a:t>
            </a:r>
            <a:r>
              <a:rPr lang="en-US" dirty="0" err="1" smtClean="0">
                <a:latin typeface="Courier"/>
                <a:cs typeface="Courier"/>
              </a:rPr>
              <a:t>ds</a:t>
            </a:r>
            <a:r>
              <a:rPr lang="en-US" dirty="0" smtClean="0"/>
              <a:t> := distributed data-structures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structure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08838" y="1109708"/>
            <a:ext cx="1495822" cy="45276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2414" y="2948862"/>
            <a:ext cx="1895318" cy="452761"/>
          </a:xfrm>
          <a:prstGeom prst="roundRect">
            <a:avLst/>
          </a:prstGeom>
          <a:solidFill>
            <a:srgbClr val="00B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distributedR.dds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47015" y="2948862"/>
            <a:ext cx="1895318" cy="452761"/>
          </a:xfrm>
          <a:prstGeom prst="roundRect">
            <a:avLst/>
          </a:prstGeom>
          <a:solidFill>
            <a:srgbClr val="00B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Spark.dds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40065" y="2937023"/>
            <a:ext cx="1895318" cy="4527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XYZ.dds</a:t>
            </a:r>
            <a:endParaRPr lang="en-US" dirty="0"/>
          </a:p>
        </p:txBody>
      </p:sp>
      <p:cxnSp>
        <p:nvCxnSpPr>
          <p:cNvPr id="3" name="Straight Arrow Connector 2"/>
          <p:cNvCxnSpPr>
            <a:stCxn id="5" idx="2"/>
            <a:endCxn id="9" idx="0"/>
          </p:cNvCxnSpPr>
          <p:nvPr/>
        </p:nvCxnSpPr>
        <p:spPr>
          <a:xfrm flipH="1">
            <a:off x="1894674" y="1562469"/>
            <a:ext cx="2462075" cy="138639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7" idx="0"/>
          </p:cNvCxnSpPr>
          <p:nvPr/>
        </p:nvCxnSpPr>
        <p:spPr>
          <a:xfrm>
            <a:off x="4356749" y="1562469"/>
            <a:ext cx="33324" cy="138639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>
            <a:off x="4356749" y="1562469"/>
            <a:ext cx="2530975" cy="137455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3179" y="2249746"/>
            <a:ext cx="1895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useBackend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(Spark)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9067" y="2612114"/>
            <a:ext cx="2013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useBackend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distributedR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7021" y="2590302"/>
            <a:ext cx="1895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useBackend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(XYZ)</a:t>
            </a:r>
          </a:p>
        </p:txBody>
      </p:sp>
      <p:sp>
        <p:nvSpPr>
          <p:cNvPr id="19" name="Right Brace 18"/>
          <p:cNvSpPr/>
          <p:nvPr/>
        </p:nvSpPr>
        <p:spPr>
          <a:xfrm rot="5400000">
            <a:off x="4053641" y="401194"/>
            <a:ext cx="675117" cy="6888370"/>
          </a:xfrm>
          <a:prstGeom prst="righ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93179" y="4346019"/>
            <a:ext cx="634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Third-party wrapper packages, delegating to existing backend interfaces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5539666" y="1109708"/>
            <a:ext cx="400399" cy="452761"/>
          </a:xfrm>
          <a:prstGeom prst="righ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48779" y="980514"/>
            <a:ext cx="2107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API package with data-structures + common operations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04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IiEff1XkWkRagaFE45Z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V1dUZuqESSkAHDeOcU1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OmiUgOw0KfTbVbxD0Z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IiEff1XkWkRagaFE45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IiEff1XkWkRagaFE45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V1dUZuqESSkAHDeOcU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OmiUgOw0KfTbVbxD0Z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AYMfWB5UeiliktN0La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3M2ZV7vUqGrlrNb0_Zf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P Discover 2012 PPT_vMar12WIP_v6">
  <a:themeElements>
    <a:clrScheme name="Custom 16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dirty="0" smtClean="0">
            <a:solidFill>
              <a:prstClr val="black"/>
            </a:solidFill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Cloud Enablement Survey Results August 2012 v1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FY13 Product Plan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HP_PPT_Standard_template_16x9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and Content Master">
  <a:themeElements>
    <a:clrScheme name="Custom 153">
      <a:dk1>
        <a:sysClr val="windowText" lastClr="000000"/>
      </a:dk1>
      <a:lt1>
        <a:sysClr val="window" lastClr="FFFFFF"/>
      </a:lt1>
      <a:dk2>
        <a:srgbClr val="000000"/>
      </a:dk2>
      <a:lt2>
        <a:srgbClr val="E5E8E8"/>
      </a:lt2>
      <a:accent1>
        <a:srgbClr val="0096D6"/>
      </a:accent1>
      <a:accent2>
        <a:srgbClr val="F05332"/>
      </a:accent2>
      <a:accent3>
        <a:srgbClr val="B7CA34"/>
      </a:accent3>
      <a:accent4>
        <a:srgbClr val="822980"/>
      </a:accent4>
      <a:accent5>
        <a:srgbClr val="87898B"/>
      </a:accent5>
      <a:accent6>
        <a:srgbClr val="B9B8BB"/>
      </a:accent6>
      <a:hlink>
        <a:srgbClr val="0096D6"/>
      </a:hlink>
      <a:folHlink>
        <a:srgbClr val="8229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with content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itle and Content Master">
  <a:themeElements>
    <a:clrScheme name="Custom 153">
      <a:dk1>
        <a:sysClr val="windowText" lastClr="000000"/>
      </a:dk1>
      <a:lt1>
        <a:sysClr val="window" lastClr="FFFFFF"/>
      </a:lt1>
      <a:dk2>
        <a:srgbClr val="000000"/>
      </a:dk2>
      <a:lt2>
        <a:srgbClr val="E5E8E8"/>
      </a:lt2>
      <a:accent1>
        <a:srgbClr val="0096D6"/>
      </a:accent1>
      <a:accent2>
        <a:srgbClr val="F05332"/>
      </a:accent2>
      <a:accent3>
        <a:srgbClr val="B7CA34"/>
      </a:accent3>
      <a:accent4>
        <a:srgbClr val="822980"/>
      </a:accent4>
      <a:accent5>
        <a:srgbClr val="87898B"/>
      </a:accent5>
      <a:accent6>
        <a:srgbClr val="B9B8BB"/>
      </a:accent6>
      <a:hlink>
        <a:srgbClr val="0096D6"/>
      </a:hlink>
      <a:folHlink>
        <a:srgbClr val="8229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HP Discover 2012 PPT_vMar12WIP_v6">
  <a:themeElements>
    <a:clrScheme name="Custom 16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dirty="0" smtClean="0">
            <a:solidFill>
              <a:prstClr val="black"/>
            </a:solidFill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HP Discover 2012 PPT_vMar12WIP_v6">
  <a:themeElements>
    <a:clrScheme name="Custom 16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dirty="0" smtClean="0">
            <a:solidFill>
              <a:prstClr val="black"/>
            </a:solidFill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HP_Angle_Dark_4x3_Blue Short-1">
  <a:themeElements>
    <a:clrScheme name="HP- EB - Palette">
      <a:dk1>
        <a:srgbClr val="000000"/>
      </a:dk1>
      <a:lt1>
        <a:sysClr val="window" lastClr="FFFFFF"/>
      </a:lt1>
      <a:dk2>
        <a:srgbClr val="898B8F"/>
      </a:dk2>
      <a:lt2>
        <a:srgbClr val="3D393B"/>
      </a:lt2>
      <a:accent1>
        <a:srgbClr val="5191CD"/>
      </a:accent1>
      <a:accent2>
        <a:srgbClr val="29568F"/>
      </a:accent2>
      <a:accent3>
        <a:srgbClr val="4FAF00"/>
      </a:accent3>
      <a:accent4>
        <a:srgbClr val="EB5F01"/>
      </a:accent4>
      <a:accent5>
        <a:srgbClr val="990000"/>
      </a:accent5>
      <a:accent6>
        <a:srgbClr val="000000"/>
      </a:accent6>
      <a:hlink>
        <a:srgbClr val="0098F6"/>
      </a:hlink>
      <a:folHlink>
        <a:srgbClr val="EB5F01"/>
      </a:folHlink>
    </a:clrScheme>
    <a:fontScheme name="Custom 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85000">
              <a:srgbClr val="00313C"/>
            </a:gs>
            <a:gs pos="15000">
              <a:srgbClr val="3191AE"/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2000" dirty="0" smtClean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FF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FY13 Product Plan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Presentation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 Discover 2012 PPT_vMar12WIP_v6</Template>
  <TotalTime>88015</TotalTime>
  <Words>916</Words>
  <Application>Microsoft Office PowerPoint</Application>
  <PresentationFormat>On-screen Show (16:9)</PresentationFormat>
  <Paragraphs>155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 Unicode MS</vt:lpstr>
      <vt:lpstr>Arial</vt:lpstr>
      <vt:lpstr>Courier</vt:lpstr>
      <vt:lpstr>Futura Bk</vt:lpstr>
      <vt:lpstr>Futura Lt</vt:lpstr>
      <vt:lpstr>HP Simplified</vt:lpstr>
      <vt:lpstr>Lucida Grande</vt:lpstr>
      <vt:lpstr>Wingdings</vt:lpstr>
      <vt:lpstr>HP Discover 2012 PPT_vMar12WIP_v6</vt:lpstr>
      <vt:lpstr>Title and Content Master</vt:lpstr>
      <vt:lpstr>Title with content</vt:lpstr>
      <vt:lpstr>1_Title and Content Master</vt:lpstr>
      <vt:lpstr>1_HP Discover 2012 PPT_vMar12WIP_v6</vt:lpstr>
      <vt:lpstr>2_HP Discover 2012 PPT_vMar12WIP_v6</vt:lpstr>
      <vt:lpstr>HP_Angle_Dark_4x3_Blue Short-1</vt:lpstr>
      <vt:lpstr>FY13 Product Plan</vt:lpstr>
      <vt:lpstr>Presentation</vt:lpstr>
      <vt:lpstr>Cloud Enablement Survey Results August 2012 v1</vt:lpstr>
      <vt:lpstr>1_FY13 Product Plan</vt:lpstr>
      <vt:lpstr>HP_PPT_Standard_template_16x9</vt:lpstr>
      <vt:lpstr>think-cell Slide</vt:lpstr>
      <vt:lpstr>Progress on distributed data structures in R</vt:lpstr>
      <vt:lpstr>What is a distributed system?</vt:lpstr>
      <vt:lpstr>Why use distributed systems?</vt:lpstr>
      <vt:lpstr>Challenges faced by R users</vt:lpstr>
      <vt:lpstr>Solution: distributed data-structures</vt:lpstr>
      <vt:lpstr>Some backends provide distributed data-structures</vt:lpstr>
      <vt:lpstr>Our goal</vt:lpstr>
      <vt:lpstr>Behind the scenes</vt:lpstr>
      <vt:lpstr>Package structure </vt:lpstr>
      <vt:lpstr>What does dds provide to clients?</vt:lpstr>
      <vt:lpstr>What does dds provide to backends?</vt:lpstr>
      <vt:lpstr>Deep dive: distributed list primitives </vt:lpstr>
      <vt:lpstr>What do backends needs to provide?</vt:lpstr>
      <vt:lpstr>Example, using distributedR backend:</vt:lpstr>
      <vt:lpstr>Example: distributed data loading</vt:lpstr>
      <vt:lpstr>Current status</vt:lpstr>
      <vt:lpstr>Thank you</vt:lpstr>
    </vt:vector>
  </TitlesOfParts>
  <Company>HP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Seven-color system</dc:title>
  <dc:creator>eamon@hp.com</dc:creator>
  <cp:lastModifiedBy>Roy, Indrajit (HP Labs)</cp:lastModifiedBy>
  <cp:revision>1045</cp:revision>
  <cp:lastPrinted>2014-02-21T15:04:16Z</cp:lastPrinted>
  <dcterms:created xsi:type="dcterms:W3CDTF">2012-07-24T17:21:22Z</dcterms:created>
  <dcterms:modified xsi:type="dcterms:W3CDTF">2015-06-30T15:40:56Z</dcterms:modified>
</cp:coreProperties>
</file>