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6" r:id="rId11"/>
    <p:sldId id="264" r:id="rId12"/>
    <p:sldId id="26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C83E88-85AB-4C46-A60F-18D7FD4C8BC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D20E1F-FD6E-4108-9592-551C1B4E52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D25-852E-49A9-84CC-0D26415686D8}" type="datetime1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28D9-71EB-4435-9E10-703A47CA7A1A}" type="datetime1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B6F5-DFC4-43B5-9153-D382F2FC40AD}" type="datetime1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686E1-5076-4CB1-A3BE-AE6BB7589E61}" type="datetime1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783EF-F0BF-42F9-A05A-8D3430E14512}" type="datetime1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69759-8259-4842-87AB-E47B4C0263A6}" type="datetime1">
              <a:rPr lang="en-US" smtClean="0"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411-6661-408A-88D5-03196CD9E741}" type="datetime1">
              <a:rPr lang="en-US" smtClean="0"/>
              <a:t>7/12/2010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9EEA-34E0-45AA-924F-D4BF3763CAB2}" type="datetime1">
              <a:rPr lang="en-US" smtClean="0"/>
              <a:t>7/12/2010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0C66-3638-406D-B493-C436FD031865}" type="datetime1">
              <a:rPr lang="en-US" smtClean="0"/>
              <a:t>7/12/2010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72F4-64A5-4BCE-A47C-0E9E1B1747FB}" type="datetime1">
              <a:rPr lang="en-US" smtClean="0"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61CD-041A-4327-8727-AC9A4E482E3D}" type="datetime1">
              <a:rPr lang="en-US" smtClean="0"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72302-34A0-4073-A9EE-5CB274DD0241}" type="datetime1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8153400" cy="32956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8000" dirty="0" smtClean="0"/>
              <a:t>Teaching Survey Sampling Theory using R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8153400" cy="2438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400" dirty="0" smtClean="0"/>
              <a:t>Michael D. Larsen</a:t>
            </a:r>
          </a:p>
          <a:p>
            <a:r>
              <a:rPr lang="en-US" sz="4400" dirty="0" smtClean="0"/>
              <a:t>George Washington University</a:t>
            </a:r>
          </a:p>
          <a:p>
            <a:r>
              <a:rPr lang="en-US" sz="4400" dirty="0" err="1" smtClean="0"/>
              <a:t>UseR</a:t>
            </a:r>
            <a:r>
              <a:rPr lang="en-US" sz="4400" dirty="0" smtClean="0"/>
              <a:t> 2010 poster session, 7/21/10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600" dirty="0" smtClean="0"/>
              <a:t>Ease of use example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400" dirty="0" smtClean="0"/>
              <a:t>For a given budget and population, what is the advantage of more clusters with smaller sample sizes versus fewer clusters with bigger sample sizes? </a:t>
            </a:r>
          </a:p>
          <a:p>
            <a:pPr lvl="1"/>
            <a:r>
              <a:rPr lang="en-US" sz="3400" dirty="0" smtClean="0"/>
              <a:t>Compute variances under </a:t>
            </a:r>
            <a:r>
              <a:rPr lang="en-US" sz="3400" i="1" dirty="0" smtClean="0"/>
              <a:t>three</a:t>
            </a:r>
            <a:r>
              <a:rPr lang="en-US" sz="3400" dirty="0" smtClean="0"/>
              <a:t> scenarios. </a:t>
            </a:r>
          </a:p>
          <a:p>
            <a:pPr lvl="1"/>
            <a:r>
              <a:rPr lang="en-US" sz="3400" dirty="0" smtClean="0"/>
              <a:t>Take 10,000 samples under three different scenarios and compute variance of estimates. </a:t>
            </a:r>
          </a:p>
          <a:p>
            <a:pPr lvl="1"/>
            <a:r>
              <a:rPr lang="en-US" sz="3400" dirty="0" smtClean="0"/>
              <a:t>Apply to </a:t>
            </a:r>
            <a:r>
              <a:rPr lang="en-US" sz="3400" i="1" dirty="0" smtClean="0"/>
              <a:t>three</a:t>
            </a:r>
            <a:r>
              <a:rPr lang="en-US" sz="3400" dirty="0" smtClean="0"/>
              <a:t> different variables.  Write a summary</a:t>
            </a:r>
            <a:r>
              <a:rPr lang="en-US" sz="3400" dirty="0" smtClean="0"/>
              <a:t>.</a:t>
            </a:r>
            <a:endParaRPr lang="en-US" sz="3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7200" dirty="0" smtClean="0"/>
              <a:t>Suggestions, part 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Consistent syntax across survey designs</a:t>
            </a:r>
          </a:p>
          <a:p>
            <a:r>
              <a:rPr lang="en-US" sz="4000" dirty="0" smtClean="0"/>
              <a:t>Ease of use: be clear on what time of variables are needed – factor, numeric, etc.  </a:t>
            </a:r>
          </a:p>
          <a:p>
            <a:r>
              <a:rPr lang="en-US" sz="4000" dirty="0" smtClean="0"/>
              <a:t>More examples with more numbers that can be replicated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7200" dirty="0" smtClean="0"/>
              <a:t>Suggestions, </a:t>
            </a:r>
            <a:r>
              <a:rPr lang="en-US" sz="7200" dirty="0" smtClean="0"/>
              <a:t>part 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Recover formula – not only R syntax but also </a:t>
            </a:r>
            <a:r>
              <a:rPr lang="en-US" dirty="0" smtClean="0"/>
              <a:t>an estimation formula – when run command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details </a:t>
            </a:r>
            <a:r>
              <a:rPr lang="en-US" dirty="0" smtClean="0"/>
              <a:t>in context when </a:t>
            </a:r>
            <a:r>
              <a:rPr lang="en-US" dirty="0" smtClean="0"/>
              <a:t>errors </a:t>
            </a:r>
            <a:r>
              <a:rPr lang="en-US" dirty="0" smtClean="0"/>
              <a:t>occur: </a:t>
            </a:r>
          </a:p>
          <a:p>
            <a:pPr lvl="1"/>
            <a:r>
              <a:rPr lang="en-US" dirty="0" smtClean="0"/>
              <a:t>Your sample sizes for clusters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 smtClean="0"/>
              <a:t>) exceed your population sizes for clusters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 smtClean="0"/>
              <a:t>). </a:t>
            </a:r>
          </a:p>
          <a:p>
            <a:pPr lvl="1"/>
            <a:r>
              <a:rPr lang="en-US" dirty="0" smtClean="0"/>
              <a:t>Only one primary sampling unit (</a:t>
            </a:r>
            <a:r>
              <a:rPr lang="en-US" dirty="0" smtClean="0">
                <a:latin typeface="+mj-lt"/>
              </a:rPr>
              <a:t>defined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psu</a:t>
            </a:r>
            <a:r>
              <a:rPr lang="en-US" dirty="0" smtClean="0">
                <a:latin typeface="+mj-lt"/>
                <a:cs typeface="Albany AMT" pitchFamily="34" charset="0"/>
              </a:rPr>
              <a:t>) is available for some clusters </a:t>
            </a:r>
            <a:endParaRPr lang="en-US" dirty="0" smtClean="0">
              <a:latin typeface="+mj-lt"/>
            </a:endParaRPr>
          </a:p>
          <a:p>
            <a:r>
              <a:rPr lang="en-US" dirty="0" smtClean="0"/>
              <a:t>Include writing projects based on data analysis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600" dirty="0" smtClean="0"/>
              <a:t>Uses of R in the course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4400" dirty="0" smtClean="0"/>
              <a:t>Data analysis; exploring data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Programming complex formulas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Simulation of properties of estimators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Make estimation easier so one can think about concepts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/>
            <a:r>
              <a:rPr lang="en-US" sz="7200" dirty="0" smtClean="0"/>
              <a:t>Exploring </a:t>
            </a:r>
            <a:r>
              <a:rPr lang="en-US" sz="7200" dirty="0" smtClean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Examine means, sizes of clusters: more variability increases variance</a:t>
            </a:r>
          </a:p>
          <a:p>
            <a:r>
              <a:rPr lang="en-US" sz="4000" dirty="0" smtClean="0"/>
              <a:t>Examine means, sizes across strata: more variability decreases variance</a:t>
            </a:r>
          </a:p>
          <a:p>
            <a:r>
              <a:rPr lang="en-US" sz="4000" dirty="0" smtClean="0"/>
              <a:t>Examine </a:t>
            </a:r>
            <a:r>
              <a:rPr lang="en-US" sz="4000" dirty="0" err="1" smtClean="0"/>
              <a:t>skewness</a:t>
            </a:r>
            <a:r>
              <a:rPr lang="en-US" sz="4000" dirty="0" smtClean="0"/>
              <a:t> of variables: extreme </a:t>
            </a:r>
            <a:r>
              <a:rPr lang="en-US" sz="4000" dirty="0" err="1" smtClean="0"/>
              <a:t>skewness</a:t>
            </a:r>
            <a:r>
              <a:rPr lang="en-US" sz="4000" dirty="0" smtClean="0"/>
              <a:t> in population can lead to unrealistic sample-based estimates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7200" dirty="0" smtClean="0"/>
              <a:t>Exploring Data: Tools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Side-by-side </a:t>
            </a:r>
            <a:r>
              <a:rPr lang="en-US" dirty="0" err="1" smtClean="0"/>
              <a:t>boxplots</a:t>
            </a:r>
            <a:endParaRPr lang="en-US" dirty="0" smtClean="0"/>
          </a:p>
          <a:p>
            <a:pPr lvl="1"/>
            <a:r>
              <a:rPr lang="en-US" sz="3200" dirty="0" smtClean="0"/>
              <a:t> </a:t>
            </a:r>
            <a:r>
              <a:rPr lang="en-US" dirty="0" err="1" smtClean="0"/>
              <a:t>boxplot</a:t>
            </a:r>
            <a:r>
              <a:rPr lang="en-US" dirty="0" smtClean="0"/>
              <a:t>(split(</a:t>
            </a:r>
            <a:r>
              <a:rPr lang="en-US" dirty="0" err="1" smtClean="0"/>
              <a:t>senic$nurses</a:t>
            </a:r>
            <a:r>
              <a:rPr lang="en-US" dirty="0" smtClean="0"/>
              <a:t>, </a:t>
            </a:r>
            <a:r>
              <a:rPr lang="en-US" dirty="0" err="1" smtClean="0"/>
              <a:t>senic</a:t>
            </a:r>
            <a:r>
              <a:rPr lang="en-US" dirty="0" smtClean="0"/>
              <a:t>[,c("</a:t>
            </a:r>
            <a:r>
              <a:rPr lang="en-US" dirty="0" err="1" smtClean="0"/>
              <a:t>region","medical</a:t>
            </a:r>
            <a:r>
              <a:rPr lang="en-US" dirty="0" smtClean="0"/>
              <a:t>")]), </a:t>
            </a:r>
            <a:br>
              <a:rPr lang="en-US" dirty="0" smtClean="0"/>
            </a:br>
            <a:r>
              <a:rPr lang="en-US" dirty="0" err="1" smtClean="0"/>
              <a:t>xlab</a:t>
            </a:r>
            <a:r>
              <a:rPr lang="en-US" dirty="0" smtClean="0"/>
              <a:t>="four regions in U.S.; two hospital types", </a:t>
            </a:r>
            <a:br>
              <a:rPr lang="en-US" dirty="0" smtClean="0"/>
            </a:br>
            <a:r>
              <a:rPr lang="en-US" dirty="0" err="1" smtClean="0"/>
              <a:t>ylab</a:t>
            </a:r>
            <a:r>
              <a:rPr lang="en-US" dirty="0" smtClean="0"/>
              <a:t>="# nurses", main="113 hospitals in U.S.")</a:t>
            </a:r>
            <a:endParaRPr lang="en-US" dirty="0" smtClean="0"/>
          </a:p>
          <a:p>
            <a:r>
              <a:rPr lang="en-US" dirty="0" smtClean="0"/>
              <a:t>Histograms</a:t>
            </a:r>
          </a:p>
          <a:p>
            <a:r>
              <a:rPr lang="en-US" dirty="0" smtClean="0"/>
              <a:t>Numerical summaries</a:t>
            </a:r>
          </a:p>
          <a:p>
            <a:r>
              <a:rPr lang="en-US" dirty="0" smtClean="0"/>
              <a:t>Correlations; regression</a:t>
            </a:r>
          </a:p>
          <a:p>
            <a:r>
              <a:rPr lang="en-US" dirty="0" err="1" smtClean="0"/>
              <a:t>sapply</a:t>
            </a:r>
            <a:r>
              <a:rPr lang="en-US" dirty="0" smtClean="0"/>
              <a:t> for lists created using ‘split’ command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dirty="0" smtClean="0"/>
              <a:t>Comparing two factors </a:t>
            </a:r>
            <a:br>
              <a:rPr lang="en-US" dirty="0" smtClean="0"/>
            </a:br>
            <a:r>
              <a:rPr lang="en-US" dirty="0" smtClean="0"/>
              <a:t>for stratification potential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5496232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8000" dirty="0" smtClean="0"/>
              <a:t>Programming complex </a:t>
            </a:r>
            <a:r>
              <a:rPr lang="en-US" sz="8000" dirty="0" smtClean="0"/>
              <a:t>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Checks understanding of formulas</a:t>
            </a:r>
          </a:p>
          <a:p>
            <a:r>
              <a:rPr lang="en-US" sz="4400" dirty="0" smtClean="0"/>
              <a:t>Helps memorization of formulas</a:t>
            </a:r>
          </a:p>
          <a:p>
            <a:r>
              <a:rPr lang="en-US" sz="4400" dirty="0" smtClean="0"/>
              <a:t>Next page: two-stage cluster sample estimator for total and variance of total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33400"/>
            <a:ext cx="8637448" cy="5486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7200" dirty="0" smtClean="0"/>
              <a:t>Simulation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Using functions, one can contrast complex estimation methods in terms of bias, variance and MSE</a:t>
            </a:r>
          </a:p>
          <a:p>
            <a:r>
              <a:rPr lang="en-US" sz="3800" dirty="0" smtClean="0"/>
              <a:t>Simulating 1,000 samples and plotting results gives different impression than mathematical result; Impact of </a:t>
            </a:r>
            <a:r>
              <a:rPr lang="en-US" sz="3800" dirty="0" err="1" smtClean="0"/>
              <a:t>skewness</a:t>
            </a:r>
            <a:r>
              <a:rPr lang="en-US" sz="3800" dirty="0" smtClean="0"/>
              <a:t> and outliers is more transparent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7200" dirty="0" smtClean="0"/>
              <a:t>Ease of use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800" dirty="0" smtClean="0"/>
              <a:t>Make estimation easier so one can think about </a:t>
            </a:r>
            <a:r>
              <a:rPr lang="en-US" sz="4800" dirty="0" smtClean="0"/>
              <a:t>concepts; </a:t>
            </a:r>
            <a:r>
              <a:rPr lang="en-US" sz="4800" dirty="0" smtClean="0"/>
              <a:t>Possible to focus on </a:t>
            </a:r>
            <a:r>
              <a:rPr lang="en-US" sz="4800" dirty="0" smtClean="0"/>
              <a:t>contrasts and more variables</a:t>
            </a:r>
            <a:endParaRPr lang="en-US" sz="4800" dirty="0" smtClean="0"/>
          </a:p>
          <a:p>
            <a:r>
              <a:rPr lang="en-US" sz="4800" dirty="0" smtClean="0"/>
              <a:t>Students can do more ambitious projects and handle ‘real’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378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Teaching Survey Sampling Theory using R</vt:lpstr>
      <vt:lpstr>Uses of R in the course</vt:lpstr>
      <vt:lpstr>Exploring data</vt:lpstr>
      <vt:lpstr>Exploring Data: Tools</vt:lpstr>
      <vt:lpstr>Comparing two factors  for stratification potential</vt:lpstr>
      <vt:lpstr>Programming complex formulas</vt:lpstr>
      <vt:lpstr>Slide 7</vt:lpstr>
      <vt:lpstr>Simulation</vt:lpstr>
      <vt:lpstr>Ease of use</vt:lpstr>
      <vt:lpstr>Ease of use example</vt:lpstr>
      <vt:lpstr>Suggestions, part 1</vt:lpstr>
      <vt:lpstr>Suggestions, part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Survey Sampling Theory using R</dc:title>
  <dc:creator/>
  <cp:lastModifiedBy>MLarsen</cp:lastModifiedBy>
  <cp:revision>24</cp:revision>
  <dcterms:created xsi:type="dcterms:W3CDTF">2006-08-16T00:00:00Z</dcterms:created>
  <dcterms:modified xsi:type="dcterms:W3CDTF">2010-07-12T18:34:20Z</dcterms:modified>
</cp:coreProperties>
</file>