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5" r:id="rId2"/>
    <p:sldId id="394" r:id="rId3"/>
    <p:sldId id="395" r:id="rId4"/>
    <p:sldId id="469" r:id="rId5"/>
    <p:sldId id="466" r:id="rId6"/>
    <p:sldId id="442" r:id="rId7"/>
    <p:sldId id="467" r:id="rId8"/>
    <p:sldId id="468" r:id="rId9"/>
    <p:sldId id="472" r:id="rId10"/>
    <p:sldId id="443" r:id="rId11"/>
    <p:sldId id="465" r:id="rId12"/>
    <p:sldId id="473" r:id="rId13"/>
    <p:sldId id="445" r:id="rId14"/>
    <p:sldId id="446" r:id="rId15"/>
    <p:sldId id="451" r:id="rId16"/>
    <p:sldId id="452" r:id="rId17"/>
    <p:sldId id="453" r:id="rId18"/>
    <p:sldId id="454" r:id="rId19"/>
    <p:sldId id="458" r:id="rId20"/>
    <p:sldId id="463" r:id="rId21"/>
    <p:sldId id="460" r:id="rId22"/>
    <p:sldId id="464" r:id="rId23"/>
    <p:sldId id="457" r:id="rId24"/>
    <p:sldId id="470" r:id="rId25"/>
    <p:sldId id="47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59" autoAdjust="0"/>
  </p:normalViewPr>
  <p:slideViewPr>
    <p:cSldViewPr snapToObjects="1">
      <p:cViewPr>
        <p:scale>
          <a:sx n="90" d="100"/>
          <a:sy n="90" d="100"/>
        </p:scale>
        <p:origin x="-31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B1F99D-F644-47F8-8A0D-CFCB6B59E6DA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2F72627-61F7-45D1-8F7E-AB39694FD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7AFA1AA-EBC4-4DB0-99F1-BC3A3CCA2E1B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7E2C5B6-F3EC-405D-9CF7-CEC6276F1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171BF39-60D6-4B58-88F8-10AF00F4C696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4386494-7D97-452E-B112-E49654A7981C}" type="slidenum">
              <a:rPr lang="en-US" smtClean="0">
                <a:ea typeface="ＭＳ Ｐゴシック" pitchFamily="34" charset="-128"/>
              </a:rPr>
              <a:pPr>
                <a:defRPr/>
              </a:pPr>
              <a:t>12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B783246-3E70-4BD2-8AAF-989CA8333655}" type="slidenum">
              <a:rPr lang="en-US" smtClean="0">
                <a:ea typeface="ＭＳ Ｐゴシック" pitchFamily="34" charset="-128"/>
              </a:rPr>
              <a:pPr>
                <a:defRPr/>
              </a:pPr>
              <a:t>13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1B59542-CA89-4718-A7AF-C19C0D9986AB}" type="slidenum">
              <a:rPr lang="en-US" smtClean="0">
                <a:ea typeface="ＭＳ Ｐゴシック" pitchFamily="34" charset="-128"/>
              </a:rPr>
              <a:pPr>
                <a:defRPr/>
              </a:pPr>
              <a:t>14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8C3AAB-C9B9-4AC9-BD02-AC0BD65FDC2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BE0EBA7-8837-4D69-8C04-ADFF4ADADDAE}" type="slidenum">
              <a:rPr lang="en-US" smtClean="0">
                <a:ea typeface="ＭＳ Ｐゴシック" pitchFamily="34" charset="-128"/>
              </a:rPr>
              <a:pPr>
                <a:defRPr/>
              </a:pPr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54C5EAB-6201-450A-A23D-1917756D6A40}" type="slidenum">
              <a:rPr lang="en-US" smtClean="0">
                <a:ea typeface="ＭＳ Ｐゴシック" pitchFamily="34" charset="-128"/>
              </a:rPr>
              <a:pPr>
                <a:defRPr/>
              </a:pPr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2C5B6-F3EC-405D-9CF7-CEC6276F1B2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0D05-3CA5-4E73-8DD8-96B6FAEEB008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D6E67-25A7-44E7-97A4-56699BD69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6A7E-BF00-40E7-9677-94291593578E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C3D62-AC15-4BF4-9AC0-E9A773F1A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1156-528E-4A62-B786-370F4B08DC22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2802-DDA2-4F3C-ABE0-55B1A0B32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85B30-337E-4771-B8F2-2C836815DF6C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EF449-1F11-4A86-BB44-E620F7D84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1DB7-99B9-4811-8EB2-27D05A29E668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34FA-19AC-43B9-8C1F-C1A80F243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860F-5DF6-49DC-9063-B630ADA0E4D0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51E8C-A681-4551-901D-70B311AA8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27FE-304F-46AA-B372-38CCF7D9D075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B6E2-DD8D-47BB-B7C3-4F29529BB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B3E16-E4FF-4CC5-BD62-153B9E2DC4AB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3A8B-36D7-43EA-BAEB-65E790355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1949-EC5D-423C-BC84-74544E2F6FCD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7AD4-CF48-419B-BAFF-41BFC062E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B586-DCFE-415E-8003-F5690DCAF167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2C59-4348-49C3-AE14-CB08FD1E5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7225B-81B1-4C72-B27A-ED72DEFEAEEB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A2FC-DECA-426C-ADCA-329F44E50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D38DF3EF-42A7-42A8-8EA7-2A5BC721B434}" type="datetime1">
              <a:rPr lang="en-US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00C98F94-3419-42DF-83D7-F3C036176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6" descr="logo_recordedfuture.eps"/>
          <p:cNvPicPr>
            <a:picLocks noChangeAspect="1"/>
          </p:cNvPicPr>
          <p:nvPr/>
        </p:nvPicPr>
        <p:blipFill>
          <a:blip r:embed="rId13"/>
          <a:srcRect t="16623"/>
          <a:stretch>
            <a:fillRect/>
          </a:stretch>
        </p:blipFill>
        <p:spPr bwMode="auto">
          <a:xfrm>
            <a:off x="7010400" y="0"/>
            <a:ext cx="2349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pitchFamily="-65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pitchFamily="-65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pitchFamily="-65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pi.recordedfuture.com/ws/rfq/instances?q=%7b%0a%20%22instance%22:%20%7b%0a%20%22type%22:%20%22ProductRelease%22,%0a%20%20%20%22attributes%22:%20%7b%0a%20%22type%22:%20%22Company%22,%0a%20%20%20%22entity%22:%20%7b%0a%20%22attributes%22:%20%7b%0a%20%22name%22:%20%22gics%22,%0a%20%20%20%22string%22:%20%22Information%20Technology%22%20%0a%7d%20%0a%7d%20%0a%7d,%0a%20%20%20%22document%22:%20%7b%0a%20%22published%22:%20%7b%0a%20%22min%22:%20%222010-01-01%22,%0a%20%20%20%22max%22:%20%222010-03-12%22%20%0a%7d%20%0a%7d,%0a%20%20%20%22limit%22:%201%20%0a%7d,%0a%20%20%20%22output%22:%20%7b%0a%20%22fields%22:%20%5b%20%22type%22,%20%22time%22,%20%22fragment%22,%20%22momentum%22,%20%22attributes%22,%20%22document.title%22,%20%22document.url%22,%20%22document.published%22,%20%22source.description%22%20%5d%20%0a%7d,%0a%20%20%20%22token%22:%20%22VDqXcMNt%22%20%0a%7d&amp;compress=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pi.recordedfuture.com/ws/rfq/instances?q=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Jp9QEv7Ulo8/S-xbqEXn34I/AAAAAAAAIyM/gt_PACyC-Q4/s1600/5-13-2010+3-48-10+PM.p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282825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Text Access and Analytics</a:t>
            </a:r>
            <a:endParaRPr lang="en-US" i="1" baseline="300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pPr eaLnBrk="1" hangingPunct="1"/>
            <a:endParaRPr lang="en-US" sz="1800" dirty="0" smtClean="0">
              <a:solidFill>
                <a:srgbClr val="89898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sz="1800" b="1" dirty="0" smtClean="0">
                <a:solidFill>
                  <a:schemeClr val="tx1"/>
                </a:solidFill>
              </a:rPr>
              <a:t>The R User Conference 2010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July 20-23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National Institute of Standards and Technology (NIST),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Gaithersburg, Maryland, USA</a:t>
            </a:r>
            <a:endParaRPr lang="en-US" sz="18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sz="1800" dirty="0" smtClean="0">
              <a:solidFill>
                <a:srgbClr val="89898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endParaRPr lang="en-US" sz="1800" dirty="0" smtClean="0">
              <a:solidFill>
                <a:srgbClr val="89898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/>
            <a:r>
              <a:rPr lang="en-US" sz="1800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Bill Ladd, Ph.D.</a:t>
            </a:r>
          </a:p>
          <a:p>
            <a:pPr eaLnBrk="1" hangingPunct="1"/>
            <a:r>
              <a:rPr lang="en-US" sz="1800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>Recorded Future</a:t>
            </a:r>
          </a:p>
          <a:p>
            <a:pPr eaLnBrk="1" hangingPunct="1"/>
            <a:r>
              <a:rPr lang="en-US" sz="1800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sz="1800" dirty="0" smtClean="0">
                <a:solidFill>
                  <a:srgbClr val="898989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sz="1800" dirty="0" smtClean="0">
              <a:solidFill>
                <a:srgbClr val="898989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52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43A112-B281-47DF-9BC9-E1AD775757F0}" type="datetime1">
              <a:rPr lang="en-US" smtClean="0">
                <a:ea typeface="ＭＳ Ｐゴシック" pitchFamily="34" charset="-128"/>
              </a:rPr>
              <a:pPr/>
              <a:t>7/23/2010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E77DE4-5AEF-4CE3-BE36-DEAB1A10CDE3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09800" y="1676400"/>
            <a:ext cx="1524000" cy="381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Interface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93A8B-36D7-43EA-BAEB-65E790355F9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4800" y="3429000"/>
            <a:ext cx="1752600" cy="762000"/>
            <a:chOff x="3581400" y="1676400"/>
            <a:chExt cx="1752600" cy="762000"/>
          </a:xfrm>
        </p:grpSpPr>
        <p:sp>
          <p:nvSpPr>
            <p:cNvPr id="6" name="Rectangle 5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1676400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Web Services </a:t>
              </a:r>
            </a:p>
            <a:p>
              <a:pPr algn="ctr"/>
              <a:r>
                <a:rPr lang="en-US" sz="1400" dirty="0" smtClean="0"/>
                <a:t>External Analytics</a:t>
              </a:r>
              <a:endParaRPr lang="en-US" sz="11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62400" y="3124200"/>
            <a:ext cx="1752600" cy="762000"/>
            <a:chOff x="3581400" y="1676400"/>
            <a:chExt cx="1752600" cy="762000"/>
          </a:xfrm>
        </p:grpSpPr>
        <p:sp>
          <p:nvSpPr>
            <p:cNvPr id="9" name="Rectangle 8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1845677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</a:t>
              </a:r>
              <a:endParaRPr lang="en-US" sz="1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62400" y="1702935"/>
            <a:ext cx="1752600" cy="762000"/>
            <a:chOff x="3581400" y="1676400"/>
            <a:chExt cx="1752600" cy="762000"/>
          </a:xfrm>
        </p:grpSpPr>
        <p:sp>
          <p:nvSpPr>
            <p:cNvPr id="12" name="Rectangle 11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1400" y="1845677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Python</a:t>
              </a:r>
              <a:endParaRPr lang="en-US" sz="1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62400" y="4583937"/>
            <a:ext cx="1752600" cy="762000"/>
            <a:chOff x="3581400" y="1676400"/>
            <a:chExt cx="1752600" cy="762000"/>
          </a:xfrm>
        </p:grpSpPr>
        <p:sp>
          <p:nvSpPr>
            <p:cNvPr id="16" name="Rectangle 15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1400" y="1845677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JAVA</a:t>
              </a:r>
              <a:endParaRPr lang="en-US" sz="1100" dirty="0"/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2590800" y="3611433"/>
            <a:ext cx="762000" cy="2747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1159335">
            <a:off x="2589425" y="4729325"/>
            <a:ext cx="781018" cy="2747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19751330">
            <a:off x="2551806" y="2640697"/>
            <a:ext cx="762000" cy="2747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1905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JSON Interface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09800" y="1676400"/>
            <a:ext cx="1524000" cy="381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 Interface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93A8B-36D7-43EA-BAEB-65E790355F9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4800" y="3429000"/>
            <a:ext cx="1752600" cy="762000"/>
            <a:chOff x="3581400" y="1676400"/>
            <a:chExt cx="1752600" cy="762000"/>
          </a:xfrm>
        </p:grpSpPr>
        <p:sp>
          <p:nvSpPr>
            <p:cNvPr id="6" name="Rectangle 5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81400" y="1676400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Web Site </a:t>
              </a:r>
            </a:p>
            <a:p>
              <a:pPr algn="ctr"/>
              <a:r>
                <a:rPr lang="en-US" sz="1400" dirty="0" smtClean="0"/>
                <a:t>Online Analytics</a:t>
              </a:r>
              <a:endParaRPr lang="en-US" sz="11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62400" y="3429000"/>
            <a:ext cx="1752600" cy="762000"/>
            <a:chOff x="3581400" y="1676400"/>
            <a:chExt cx="1752600" cy="762000"/>
          </a:xfrm>
        </p:grpSpPr>
        <p:sp>
          <p:nvSpPr>
            <p:cNvPr id="9" name="Rectangle 8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1845677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R</a:t>
              </a:r>
              <a:endParaRPr lang="en-US" sz="11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62400" y="2057400"/>
            <a:ext cx="1752600" cy="762000"/>
            <a:chOff x="3581400" y="1676400"/>
            <a:chExt cx="1752600" cy="762000"/>
          </a:xfrm>
        </p:grpSpPr>
        <p:sp>
          <p:nvSpPr>
            <p:cNvPr id="12" name="Rectangle 11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1400" y="1845677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Python</a:t>
              </a:r>
              <a:endParaRPr lang="en-US" sz="1100"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962400" y="4583937"/>
            <a:ext cx="1752600" cy="762000"/>
            <a:chOff x="3581400" y="1676400"/>
            <a:chExt cx="1752600" cy="762000"/>
          </a:xfrm>
          <a:effectLst/>
        </p:grpSpPr>
        <p:sp>
          <p:nvSpPr>
            <p:cNvPr id="16" name="Rectangle 15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1400" y="1845677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JAVA</a:t>
              </a:r>
              <a:endParaRPr lang="en-US" sz="1100" dirty="0"/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2590800" y="3611433"/>
            <a:ext cx="762000" cy="2747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1159335">
            <a:off x="2589425" y="4729325"/>
            <a:ext cx="781018" cy="2747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19751330">
            <a:off x="2551806" y="2640697"/>
            <a:ext cx="762000" cy="2747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09800" y="19050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JSON Interface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3962400" y="4572000"/>
            <a:ext cx="1905000" cy="9144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2057400"/>
            <a:ext cx="1905000" cy="9144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6019800" y="3687633"/>
            <a:ext cx="762000" cy="27476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934200" y="3429000"/>
            <a:ext cx="1752600" cy="762000"/>
            <a:chOff x="3581400" y="1676400"/>
            <a:chExt cx="1752600" cy="762000"/>
          </a:xfrm>
        </p:grpSpPr>
        <p:sp>
          <p:nvSpPr>
            <p:cNvPr id="30" name="Rectangle 29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81400" y="1845677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/>
                <a:t>Spotfire</a:t>
              </a:r>
              <a:endParaRPr lang="en-US" sz="11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Using the Web Service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219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800" smtClean="0"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http://api.recordedfuture.com/ws/rfq/instances?q=%7B%0A%20%22instance%22%3A%20%7B%0A%20%22type%22%3A%20%22ProductRelease%22%2C%0A%20%20%20%22attributes%22%3A%20%7B%0A%20%22type%22%3A%20%22Company%22%2C%0A%20%20%20%22entity%22%3A%20%7B%0A%20%22attributes%22%3A%20%7B%0A%20%22name%22%3A%20%22gics%22%2C%0A%20%20%20%22string%22%3A%20%22Information%20Technology%22%20%0A%7D%20%0A%7D%20%0A%7D%2C%0A%20%20%20%22document%22%3A%20%7B%0A%20%22published%22%3A%20%7B%0A%20%22min%22%3A%20%222010%2D01%2D01%22%2C%0A%20%20%20%22max%22%3A%20%222010%2D03%2D12%22%20%0A%7D%20%0A%7D%2C%0A%20%20%20%22limit%22%3A%201%20%0A%7D%2C%0A%20%20%20%22output%22%3A%20%7B%0A%20%22fields%22%3A%20%5B%20%22type%22%2C%20%22time%22%2C%20%22fragment%22%2C%20%22momentum%22%2C%20%22attributes%22%2C%20%22document%2Etitle%22%2C%20%22document%2Eurl%22%2C%20%22document%2Epublished%22%2C%20%22source%2Edescription%22%20%5D%20%0A%7D%2C%0A%20%20%20%22token%22%3A%20%%22%20%0A%7D&amp;compress=0</a:t>
            </a:r>
            <a:endParaRPr lang="en-US" sz="80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buFont typeface="Arial" charset="0"/>
              <a:buNone/>
            </a:pPr>
            <a:endParaRPr lang="en-US" sz="8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CE753C-7FBC-49FA-9EC0-98E3E49824FC}" type="datetime1">
              <a:rPr lang="en-US" smtClean="0">
                <a:ea typeface="ＭＳ Ｐゴシック" pitchFamily="34" charset="-128"/>
              </a:rPr>
              <a:pPr/>
              <a:t>7/23/2010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510CAB-A1BA-4482-B703-91DF4858AEF4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30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/>
              <a:t>Need to build a structured JSON String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/>
              <a:t>Create and submit the associated URL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320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3200"/>
              <a:t>Retrieve the resulting object</a:t>
            </a:r>
          </a:p>
        </p:txBody>
      </p:sp>
      <p:sp>
        <p:nvSpPr>
          <p:cNvPr id="26631" name="Content Placeholder 2"/>
          <p:cNvSpPr txBox="1">
            <a:spLocks/>
          </p:cNvSpPr>
          <p:nvPr/>
        </p:nvSpPr>
        <p:spPr bwMode="auto">
          <a:xfrm>
            <a:off x="0" y="1981200"/>
            <a:ext cx="929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"instance": {</a:t>
            </a:r>
            <a:br>
              <a:rPr lang="en-US" sz="900">
                <a:latin typeface="Courier New" pitchFamily="49" charset="0"/>
                <a:cs typeface="Courier New" pitchFamily="49" charset="0"/>
              </a:rPr>
            </a:br>
            <a:r>
              <a:rPr lang="en-US" sz="900">
                <a:latin typeface="Courier New" pitchFamily="49" charset="0"/>
                <a:cs typeface="Courier New" pitchFamily="49" charset="0"/>
              </a:rPr>
              <a:t>"type": ["ProductRelease"],</a:t>
            </a:r>
            <a:br>
              <a:rPr lang="en-US" sz="900">
                <a:latin typeface="Courier New" pitchFamily="49" charset="0"/>
                <a:cs typeface="Courier New" pitchFamily="49" charset="0"/>
              </a:rPr>
            </a:br>
            <a:r>
              <a:rPr lang="en-US" sz="900">
                <a:latin typeface="Courier New" pitchFamily="49" charset="0"/>
                <a:cs typeface="Courier New" pitchFamily="49" charset="0"/>
              </a:rPr>
              <a:t>"attributes": [{"type": "Company", </a:t>
            </a:r>
            <a:br>
              <a:rPr lang="en-US" sz="900">
                <a:latin typeface="Courier New" pitchFamily="49" charset="0"/>
                <a:cs typeface="Courier New" pitchFamily="49" charset="0"/>
              </a:rPr>
            </a:br>
            <a:r>
              <a:rPr lang="en-US" sz="900">
                <a:latin typeface="Courier New" pitchFamily="49" charset="0"/>
                <a:cs typeface="Courier New" pitchFamily="49" charset="0"/>
              </a:rPr>
              <a:t>"entity": {"attributes": [{"name": "gics", </a:t>
            </a:r>
            <a:br>
              <a:rPr lang="en-US" sz="900">
                <a:latin typeface="Courier New" pitchFamily="49" charset="0"/>
                <a:cs typeface="Courier New" pitchFamily="49" charset="0"/>
              </a:rPr>
            </a:br>
            <a:r>
              <a:rPr lang="en-US" sz="900">
                <a:latin typeface="Courier New" pitchFamily="49" charset="0"/>
                <a:cs typeface="Courier New" pitchFamily="49" charset="0"/>
              </a:rPr>
              <a:t>                           "string": "Information Technology"}]}}],</a:t>
            </a:r>
            <a:br>
              <a:rPr lang="en-US" sz="900">
                <a:latin typeface="Courier New" pitchFamily="49" charset="0"/>
                <a:cs typeface="Courier New" pitchFamily="49" charset="0"/>
              </a:rPr>
            </a:br>
            <a:r>
              <a:rPr lang="en-US" sz="900">
                <a:latin typeface="Courier New" pitchFamily="49" charset="0"/>
                <a:cs typeface="Courier New" pitchFamily="49" charset="0"/>
              </a:rPr>
              <a:t>"document": {"published": {"min": "2010-01-01", "max": "2010-03-12"}},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	"limit": 1 </a:t>
            </a:r>
            <a:br>
              <a:rPr lang="en-US" sz="900">
                <a:latin typeface="Courier New" pitchFamily="49" charset="0"/>
                <a:cs typeface="Courier New" pitchFamily="49" charset="0"/>
              </a:rPr>
            </a:br>
            <a:r>
              <a:rPr lang="en-US" sz="900">
                <a:latin typeface="Courier New" pitchFamily="49" charset="0"/>
                <a:cs typeface="Courier New" pitchFamily="49" charset="0"/>
              </a:rPr>
              <a:t> },</a:t>
            </a:r>
            <a:br>
              <a:rPr lang="en-US" sz="900">
                <a:latin typeface="Courier New" pitchFamily="49" charset="0"/>
                <a:cs typeface="Courier New" pitchFamily="49" charset="0"/>
              </a:rPr>
            </a:br>
            <a:r>
              <a:rPr lang="en-US" sz="900">
                <a:latin typeface="Courier New" pitchFamily="49" charset="0"/>
                <a:cs typeface="Courier New" pitchFamily="49" charset="0"/>
              </a:rPr>
              <a:t>"output": {"fields": ["type", "time", "fragment", "momentum", "attributes", "document.title", "document.url", "document.published", "source.description"]}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15963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Sample Query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296400" cy="3048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"instance": {</a:t>
            </a:r>
            <a:b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"type": ["ProductRelease"],</a:t>
            </a:r>
            <a:b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"attributes": [{"type": "Company", </a:t>
            </a:r>
            <a:b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"entity": {"attributes": [{"name": "gics", </a:t>
            </a:r>
            <a:b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                        "string": "Information Technology"}]}}],</a:t>
            </a:r>
            <a:b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"document": {"published": {"min": "2010-01-01", "max": "2010-03-12"}},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"limit": 1 </a:t>
            </a:r>
            <a:b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},</a:t>
            </a:r>
            <a:b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"output": {"fields": ["type", "time", "fragment", "momentum", "attributes", "document.title", "document.url", "document.published", "source.description"]}</a:t>
            </a:r>
          </a:p>
          <a:p>
            <a:pPr>
              <a:buFont typeface="Arial" charset="0"/>
              <a:buNone/>
            </a:pPr>
            <a:r>
              <a:rPr lang="en-US" sz="14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}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B4C563-A12F-424D-BC70-D68B1C6FE1ED}" type="datetime1">
              <a:rPr lang="en-US" smtClean="0">
                <a:ea typeface="ＭＳ Ｐゴシック" pitchFamily="34" charset="-128"/>
              </a:rPr>
              <a:pPr/>
              <a:t>7/23/2010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B6DFEF-A044-44DC-BDCA-7A5045EE85B0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" y="-55563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{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"status": "SUCCESS",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"instances": [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{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"fragment": "Symantec Corp. (Nasdaq: SYMC) today announced Symantec Data Insight, a new technology that enables organisations to improve data governance through insights into the ownership and usage of unstructured data , including files such as documents, spreadsheets ...",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"stop": "2010-03-03T23:59:59.000Z",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"start": "2010-03-03T00:00:00.000Z",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"attributes": {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"status": "announced",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"product": 117180333,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"product_type": "Other",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"company": 33312357,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"date": "2010-03-03",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"date_string": "today"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},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"document": {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"url": "http://www.scoop.co.nz/stories/BU1003/S00094.htm",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"source": {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  "description": "Scoop NZ - Business"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},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"published": "2010-03-03T00:52:00.000Z",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  "title": "Symantec Answers \u0093Whose Data Is It Anyway?\u0094"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},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"type": "ProductRelease",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"momentum": 0.0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},   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],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"errors": [],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"entities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"33312357": {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"type": "Company",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"name": "Symantec",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"momentum": 0.015923216777303299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},  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"117180333": {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"type": "Product",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"name": "Symantec Data Insight", 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  "momentum": 8.3941912196759793e-06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  }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  }</a:t>
            </a:r>
          </a:p>
          <a:p>
            <a:pPr>
              <a:buFont typeface="Arial" charset="0"/>
              <a:buNone/>
            </a:pPr>
            <a:r>
              <a:rPr lang="en-US" sz="900" smtClean="0">
                <a:latin typeface="Arial" charset="0"/>
                <a:ea typeface="ＭＳ Ｐゴシック" pitchFamily="34" charset="-128"/>
                <a:cs typeface="Arial" charset="0"/>
              </a:rPr>
              <a:t>}</a:t>
            </a:r>
          </a:p>
          <a:p>
            <a:endParaRPr lang="en-US" sz="100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FD1FFA-8A32-45F9-8492-89407AE835A8}" type="datetime1">
              <a:rPr lang="en-US" smtClean="0">
                <a:ea typeface="ＭＳ Ｐゴシック" pitchFamily="34" charset="-128"/>
              </a:rPr>
              <a:pPr/>
              <a:t>7/23/2010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D66E6C-D456-46F2-BDBA-AFF7F8A59A74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9600" y="2057401"/>
            <a:ext cx="4267200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The JSON results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object </a:t>
            </a:r>
            <a:r>
              <a:rPr lang="en-US" sz="2800" dirty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is a structured, hierarchical text string</a:t>
            </a:r>
          </a:p>
          <a:p>
            <a:pPr marL="285750" indent="-285750" eaLnBrk="0" hangingPunct="0">
              <a:spcBef>
                <a:spcPct val="20000"/>
              </a:spcBef>
              <a:defRPr/>
            </a:pPr>
            <a:endParaRPr lang="en-US" sz="2800" dirty="0">
              <a:solidFill>
                <a:schemeClr val="tx1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Using the Web Service with 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RJSONIO is an R package that converts between JSON strings and R list objects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RCurl is an R package that posts URLs (in this case containing the JSON query) and retrieves the results</a:t>
            </a:r>
          </a:p>
          <a:p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Additional R routines can be written as necessary to define and work with the R objects required and returned using the RJSONIO commands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1EEAA4-7B1A-49D8-B62F-222BB2178233}" type="datetime1">
              <a:rPr lang="en-US" smtClean="0">
                <a:ea typeface="ＭＳ Ｐゴシック" pitchFamily="34" charset="-128"/>
              </a:rPr>
              <a:pPr/>
              <a:t>7/23/2010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A6B24C-FEEB-4C8C-9154-BDDE5990A60D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8229600" cy="11430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>JSON Query as R Object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&gt;print(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Rquery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$instance</a:t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instance$type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[1] "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ProductRelease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</a:t>
            </a:r>
          </a:p>
          <a:p>
            <a:pPr>
              <a:buFont typeface="Arial" charset="0"/>
              <a:buNone/>
            </a:pP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[[1]]</a:t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[[1]]$type</a:t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[1] "Company"</a:t>
            </a:r>
          </a:p>
          <a:p>
            <a:pPr>
              <a:buFont typeface="Arial" charset="0"/>
              <a:buNone/>
            </a:pP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[[1]]$entity</a:t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[[1]]$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entity$attributes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[[1]]$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entity$attributes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[[1]]</a:t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[[1]]$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entity$attributes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[[1]]$name</a:t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[1] "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gics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</a:t>
            </a:r>
          </a:p>
          <a:p>
            <a:pPr>
              <a:buFont typeface="Arial" charset="0"/>
              <a:buNone/>
            </a:pP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[[1]]$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entity$attributes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[[1]]$string</a:t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[1] "Information Technology"</a:t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instance$document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instance$document$published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instance$document$published$min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[1] "2010-01-01"</a:t>
            </a:r>
          </a:p>
          <a:p>
            <a:pPr>
              <a:buFont typeface="Arial" charset="0"/>
              <a:buNone/>
            </a:pP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instance$document$published$max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[1] "2010-03-12"</a:t>
            </a:r>
          </a:p>
          <a:p>
            <a:pPr>
              <a:buFont typeface="Arial" charset="0"/>
              <a:buNone/>
            </a:pP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instance$limit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/>
            </a:r>
            <a:b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[1] 1</a:t>
            </a:r>
          </a:p>
          <a:p>
            <a:pPr>
              <a:buFont typeface="Arial" charset="0"/>
              <a:buNone/>
            </a:pP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$output</a:t>
            </a:r>
          </a:p>
          <a:p>
            <a:pPr>
              <a:buFont typeface="Arial" charset="0"/>
              <a:buNone/>
            </a:pP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$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output$fields</a:t>
            </a:r>
            <a:endParaRPr lang="en-US" sz="10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>
              <a:buFont typeface="Arial" charset="0"/>
              <a:buNone/>
            </a:pP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[1]"type"   "time"     "fragment"      "momentum"      "attributes"    "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document.title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    "document.url"     "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document.published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“ "</a:t>
            </a:r>
            <a:r>
              <a:rPr lang="en-US" sz="1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source.description</a:t>
            </a:r>
            <a:r>
              <a:rPr lang="en-US" sz="10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endParaRPr 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647D41-5DBD-4E7A-BE8F-8EDC92F6CA22}" type="datetime1">
              <a:rPr lang="en-US" smtClean="0">
                <a:ea typeface="ＭＳ Ｐゴシック" pitchFamily="34" charset="-128"/>
              </a:rPr>
              <a:pPr/>
              <a:t>7/23/2010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140E40-B152-4131-BD5E-C29F87A2DA81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9200" y="1143000"/>
            <a:ext cx="3657600" cy="40687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Standard R list object with two top level elements:  instance and output</a:t>
            </a:r>
          </a:p>
          <a:p>
            <a:pPr marL="285750" indent="-285750" eaLnBrk="0" hangingPunct="0">
              <a:spcBef>
                <a:spcPct val="20000"/>
              </a:spcBef>
              <a:defRPr/>
            </a:pPr>
            <a:endParaRPr lang="en-US" sz="2800" dirty="0">
              <a:solidFill>
                <a:schemeClr val="tx1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228600" y="304800"/>
            <a:ext cx="85344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Converting R Object to JSON Query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&gt; json.Query&lt;-toJSON(Rquery) </a:t>
            </a:r>
          </a:p>
          <a:p>
            <a:pPr>
              <a:buFont typeface="Arial" charset="0"/>
              <a:buNone/>
            </a:pPr>
            <a:r>
              <a:rPr lang="en-US" sz="16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&gt; cat(json.Query</a:t>
            </a: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{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 "instance": {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     "type": ["ProductRelease"],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     "attributes": [{"type": "Company", 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                 "entity": {"attributes": [{"name": "gics", 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                                 "string": "Information Technology"}]}}],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     "document": {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         "published": {"min": "2010-01-01", "max": "2010-03-12"}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     },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     "limit": 1 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 },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 "output": {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     "fields": ["type", "time", "fragment", "momentum", "attributes", "document.title", "document.url", "document.published", "source.description"]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    }</a:t>
            </a:r>
            <a:b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</a:br>
            <a:r>
              <a:rPr lang="en-US" sz="120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}</a:t>
            </a:r>
            <a: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D6CA9B-75EA-4C1A-9B4E-F1136502E138}" type="datetime1">
              <a:rPr lang="en-US" smtClean="0">
                <a:ea typeface="ＭＳ Ｐゴシック" pitchFamily="34" charset="-128"/>
              </a:rPr>
              <a:pPr/>
              <a:t>7/23/2010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4671F3-6988-446C-BE54-C6D0B33ACD4C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47800" y="5029200"/>
            <a:ext cx="6781800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JSON String created with a simple function applied to the R list ob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ject</a:t>
            </a:r>
            <a:endParaRPr lang="en-US" sz="2800" dirty="0">
              <a:solidFill>
                <a:schemeClr val="tx1"/>
              </a:solidFill>
              <a:latin typeface="Arial"/>
              <a:ea typeface="ＭＳ Ｐゴシック" pitchFamily="-65" charset="-128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defRPr/>
            </a:pPr>
            <a:endParaRPr lang="en-US" sz="2800" dirty="0">
              <a:solidFill>
                <a:schemeClr val="tx1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Retrieving Query Results and Converting to R list Object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6868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&gt; opts =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curlOptions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(header = FALSE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&gt;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url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&lt;-paste("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  <a:hlinkClick r:id="rId3"/>
              </a:rPr>
              <a:t>http://api.recordedfuture.com/ws/rfq/instances?q=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", 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	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RCurl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::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curlEscape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jsonQuery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),"&amp;compress=1",sep="")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&gt;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zippedJsonResult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&lt;-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getBinaryURL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url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.opts = opts)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&gt;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jsonResult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&lt;-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rawToChar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memDecompress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zippedJsonResult,type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="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gzip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")</a:t>
            </a:r>
          </a:p>
          <a:p>
            <a:pPr>
              <a:buFont typeface="Arial" charset="0"/>
              <a:buNone/>
            </a:pP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&gt; 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RqueryResult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&lt;-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fromJSON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(</a:t>
            </a:r>
            <a:r>
              <a:rPr lang="en-US" sz="16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jsonResult</a:t>
            </a:r>
            <a:r>
              <a:rPr lang="en-US" sz="16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</a:t>
            </a:r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299024-82FA-4608-B0F8-523698170F83}" type="datetime1">
              <a:rPr lang="en-US" smtClean="0">
                <a:ea typeface="ＭＳ Ｐゴシック" pitchFamily="34" charset="-128"/>
              </a:rPr>
              <a:pPr/>
              <a:t>7/23/2010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541A2-45C9-4691-BEFD-B021C7390B98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47800" y="3581400"/>
            <a:ext cx="6781800" cy="2514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Use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RCurl</a:t>
            </a:r>
            <a:r>
              <a:rPr lang="en-US" sz="2800" dirty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 routines to form URL and retrieve data (unzipping)</a:t>
            </a:r>
          </a:p>
          <a:p>
            <a:pPr marL="285750" indent="-285750" eaLnBrk="0" hangingPunct="0">
              <a:spcBef>
                <a:spcPct val="20000"/>
              </a:spcBef>
              <a:defRPr/>
            </a:pPr>
            <a:endParaRPr lang="en-US" sz="2800" dirty="0">
              <a:solidFill>
                <a:schemeClr val="tx1"/>
              </a:solidFill>
              <a:latin typeface="Arial"/>
              <a:ea typeface="ＭＳ Ｐゴシック" pitchFamily="-65" charset="-128"/>
              <a:cs typeface="Arial"/>
            </a:endParaRPr>
          </a:p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Use </a:t>
            </a:r>
            <a:r>
              <a:rPr lang="en-US" sz="2800" dirty="0" err="1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fromJSON</a:t>
            </a:r>
            <a:r>
              <a:rPr lang="en-US" sz="2800" dirty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 from the RJSONIO package to create the resulting R object</a:t>
            </a:r>
          </a:p>
          <a:p>
            <a:pPr marL="285750" indent="-285750" eaLnBrk="0" hangingPunct="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defRPr/>
            </a:pPr>
            <a:endParaRPr lang="en-US" sz="2800" dirty="0">
              <a:solidFill>
                <a:schemeClr val="tx1"/>
              </a:solidFill>
              <a:latin typeface="Arial"/>
              <a:ea typeface="ＭＳ Ｐゴシック" pitchFamily="-65" charset="-128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 News Intensity over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93A8B-36D7-43EA-BAEB-65E790355F9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0657" name="Picture 1" descr="https://docs.google.com/File?id=dc3rj2jj_25dpf5rsw6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675" y="1606550"/>
            <a:ext cx="5495925" cy="51149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399" y="2057400"/>
            <a:ext cx="3343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 patterns and trends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	weekends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holidays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harvesting volume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</a:t>
            </a:r>
            <a:r>
              <a:rPr lang="en-US" dirty="0" err="1" smtClean="0"/>
              <a:t>iPad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1"/>
          <p:cNvGrpSpPr>
            <a:grpSpLocks/>
          </p:cNvGrpSpPr>
          <p:nvPr/>
        </p:nvGrpSpPr>
        <p:grpSpPr bwMode="auto">
          <a:xfrm rot="3999531" flipH="1">
            <a:off x="4600575" y="2914650"/>
            <a:ext cx="2095500" cy="1606550"/>
            <a:chOff x="1938632" y="2394247"/>
            <a:chExt cx="5654096" cy="2352853"/>
          </a:xfrm>
        </p:grpSpPr>
        <p:pic>
          <p:nvPicPr>
            <p:cNvPr id="3118" name="Picture 5" descr="wash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9851" flipH="1">
              <a:off x="1938632" y="2394247"/>
              <a:ext cx="5654096" cy="235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Flowchart: Extract 16"/>
            <p:cNvSpPr/>
            <p:nvPr/>
          </p:nvSpPr>
          <p:spPr bwMode="auto">
            <a:xfrm rot="3579696">
              <a:off x="6469909" y="3276254"/>
              <a:ext cx="974691" cy="1090843"/>
            </a:xfrm>
            <a:prstGeom prst="flowChartExtract">
              <a:avLst/>
            </a:prstGeom>
            <a:gradFill flip="none" rotWithShape="1">
              <a:gsLst>
                <a:gs pos="55000">
                  <a:srgbClr val="66CCFF">
                    <a:alpha val="77000"/>
                  </a:srgbClr>
                </a:gs>
                <a:gs pos="97000">
                  <a:schemeClr val="bg1">
                    <a:alpha val="42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800" dirty="0">
                <a:ea typeface="ＭＳ Ｐゴシック" charset="-128"/>
              </a:endParaRPr>
            </a:p>
          </p:txBody>
        </p:sp>
      </p:grpSp>
      <p:grpSp>
        <p:nvGrpSpPr>
          <p:cNvPr id="3075" name="Group 21"/>
          <p:cNvGrpSpPr>
            <a:grpSpLocks/>
          </p:cNvGrpSpPr>
          <p:nvPr/>
        </p:nvGrpSpPr>
        <p:grpSpPr bwMode="auto">
          <a:xfrm rot="-3999531">
            <a:off x="2543175" y="2946400"/>
            <a:ext cx="2095500" cy="1606550"/>
            <a:chOff x="1938632" y="2394247"/>
            <a:chExt cx="5654096" cy="2352853"/>
          </a:xfrm>
        </p:grpSpPr>
        <p:pic>
          <p:nvPicPr>
            <p:cNvPr id="3114" name="Picture 5" descr="wash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9851" flipH="1">
              <a:off x="1938632" y="2394247"/>
              <a:ext cx="5654096" cy="235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lowchart: Extract 16"/>
            <p:cNvSpPr/>
            <p:nvPr/>
          </p:nvSpPr>
          <p:spPr bwMode="auto">
            <a:xfrm rot="3579696">
              <a:off x="6469909" y="3276254"/>
              <a:ext cx="974691" cy="1090843"/>
            </a:xfrm>
            <a:prstGeom prst="flowChartExtract">
              <a:avLst/>
            </a:prstGeom>
            <a:gradFill flip="none" rotWithShape="1">
              <a:gsLst>
                <a:gs pos="55000">
                  <a:srgbClr val="66CCFF">
                    <a:alpha val="77000"/>
                  </a:srgbClr>
                </a:gs>
                <a:gs pos="97000">
                  <a:schemeClr val="bg1">
                    <a:alpha val="42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800" dirty="0">
                <a:ea typeface="ＭＳ Ｐゴシック" charset="-128"/>
              </a:endParaRPr>
            </a:p>
          </p:txBody>
        </p:sp>
      </p:grpSp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latin typeface="Arial" charset="0"/>
                <a:ea typeface="ＭＳ Ｐゴシック" pitchFamily="34" charset="-128"/>
                <a:cs typeface="Arial" charset="0"/>
              </a:rPr>
              <a:t>Internet currently organized by Keywords</a:t>
            </a:r>
          </a:p>
        </p:txBody>
      </p:sp>
      <p:sp>
        <p:nvSpPr>
          <p:cNvPr id="307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7188AB-21F8-43A3-8537-4A9F5EE3EE8D}" type="datetime1">
              <a:rPr lang="en-US" sz="1000" smtClean="0">
                <a:ea typeface="ＭＳ Ｐゴシック" pitchFamily="34" charset="-128"/>
              </a:rPr>
              <a:pPr/>
              <a:t>7/23/2010</a:t>
            </a:fld>
            <a:endParaRPr lang="en-US" sz="1000" smtClean="0">
              <a:ea typeface="ＭＳ Ｐゴシック" pitchFamily="34" charset="-128"/>
            </a:endParaRPr>
          </a:p>
        </p:txBody>
      </p:sp>
      <p:pic>
        <p:nvPicPr>
          <p:cNvPr id="3078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4958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6800" y="44196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1562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6400" y="56388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3434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6600" y="55118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49530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9276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6896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200" y="45720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5626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64820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n 15"/>
          <p:cNvSpPr>
            <a:spLocks noChangeArrowheads="1"/>
          </p:cNvSpPr>
          <p:nvPr/>
        </p:nvSpPr>
        <p:spPr bwMode="auto">
          <a:xfrm>
            <a:off x="3302000" y="3200400"/>
            <a:ext cx="27178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Keyword based Index</a:t>
            </a:r>
          </a:p>
        </p:txBody>
      </p:sp>
      <p:sp>
        <p:nvSpPr>
          <p:cNvPr id="3091" name="TextBox 19"/>
          <p:cNvSpPr txBox="1">
            <a:spLocks noChangeArrowheads="1"/>
          </p:cNvSpPr>
          <p:nvPr/>
        </p:nvSpPr>
        <p:spPr bwMode="auto">
          <a:xfrm>
            <a:off x="482600" y="5181600"/>
            <a:ext cx="81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Merck</a:t>
            </a:r>
          </a:p>
        </p:txBody>
      </p:sp>
      <p:sp>
        <p:nvSpPr>
          <p:cNvPr id="3092" name="TextBox 19"/>
          <p:cNvSpPr txBox="1">
            <a:spLocks noChangeArrowheads="1"/>
          </p:cNvSpPr>
          <p:nvPr/>
        </p:nvSpPr>
        <p:spPr bwMode="auto">
          <a:xfrm>
            <a:off x="2362200" y="5791200"/>
            <a:ext cx="81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Merck</a:t>
            </a:r>
          </a:p>
        </p:txBody>
      </p:sp>
      <p:sp>
        <p:nvSpPr>
          <p:cNvPr id="3093" name="TextBox 19"/>
          <p:cNvSpPr txBox="1">
            <a:spLocks noChangeArrowheads="1"/>
          </p:cNvSpPr>
          <p:nvPr/>
        </p:nvSpPr>
        <p:spPr bwMode="auto">
          <a:xfrm>
            <a:off x="4419600" y="4735513"/>
            <a:ext cx="81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Pfizer</a:t>
            </a:r>
          </a:p>
        </p:txBody>
      </p:sp>
      <p:sp>
        <p:nvSpPr>
          <p:cNvPr id="3094" name="TextBox 19"/>
          <p:cNvSpPr txBox="1">
            <a:spLocks noChangeArrowheads="1"/>
          </p:cNvSpPr>
          <p:nvPr/>
        </p:nvSpPr>
        <p:spPr bwMode="auto">
          <a:xfrm>
            <a:off x="5664200" y="5105400"/>
            <a:ext cx="81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Paris</a:t>
            </a:r>
          </a:p>
        </p:txBody>
      </p:sp>
      <p:sp>
        <p:nvSpPr>
          <p:cNvPr id="3095" name="TextBox 19"/>
          <p:cNvSpPr txBox="1">
            <a:spLocks noChangeArrowheads="1"/>
          </p:cNvSpPr>
          <p:nvPr/>
        </p:nvSpPr>
        <p:spPr bwMode="auto">
          <a:xfrm>
            <a:off x="6426200" y="6029325"/>
            <a:ext cx="81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Paris Hilton</a:t>
            </a:r>
          </a:p>
        </p:txBody>
      </p:sp>
      <p:sp>
        <p:nvSpPr>
          <p:cNvPr id="3096" name="TextBox 19"/>
          <p:cNvSpPr txBox="1">
            <a:spLocks noChangeArrowheads="1"/>
          </p:cNvSpPr>
          <p:nvPr/>
        </p:nvSpPr>
        <p:spPr bwMode="auto">
          <a:xfrm>
            <a:off x="7924800" y="4824413"/>
            <a:ext cx="12192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Iraq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al-Malaki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Bomb</a:t>
            </a:r>
          </a:p>
        </p:txBody>
      </p:sp>
      <p:sp>
        <p:nvSpPr>
          <p:cNvPr id="3097" name="TextBox 19"/>
          <p:cNvSpPr txBox="1">
            <a:spLocks noChangeArrowheads="1"/>
          </p:cNvSpPr>
          <p:nvPr/>
        </p:nvSpPr>
        <p:spPr bwMode="auto">
          <a:xfrm>
            <a:off x="2286000" y="6084888"/>
            <a:ext cx="81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Pfizer</a:t>
            </a:r>
          </a:p>
        </p:txBody>
      </p:sp>
      <p:sp>
        <p:nvSpPr>
          <p:cNvPr id="3098" name="TextBox 19"/>
          <p:cNvSpPr txBox="1">
            <a:spLocks noChangeArrowheads="1"/>
          </p:cNvSpPr>
          <p:nvPr/>
        </p:nvSpPr>
        <p:spPr bwMode="auto">
          <a:xfrm>
            <a:off x="7467600" y="5715000"/>
            <a:ext cx="1143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Karzai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Kabul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Next year</a:t>
            </a:r>
          </a:p>
        </p:txBody>
      </p:sp>
      <p:sp>
        <p:nvSpPr>
          <p:cNvPr id="3099" name="TextBox 19"/>
          <p:cNvSpPr txBox="1">
            <a:spLocks noChangeArrowheads="1"/>
          </p:cNvSpPr>
          <p:nvPr/>
        </p:nvSpPr>
        <p:spPr bwMode="auto">
          <a:xfrm>
            <a:off x="1498600" y="47244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Obama</a:t>
            </a:r>
          </a:p>
        </p:txBody>
      </p:sp>
      <p:sp>
        <p:nvSpPr>
          <p:cNvPr id="3100" name="TextBox 19"/>
          <p:cNvSpPr txBox="1">
            <a:spLocks noChangeArrowheads="1"/>
          </p:cNvSpPr>
          <p:nvPr/>
        </p:nvSpPr>
        <p:spPr bwMode="auto">
          <a:xfrm>
            <a:off x="2590800" y="46482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Merck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Resignation</a:t>
            </a:r>
          </a:p>
        </p:txBody>
      </p:sp>
      <p:sp>
        <p:nvSpPr>
          <p:cNvPr id="3101" name="TextBox 19"/>
          <p:cNvSpPr txBox="1">
            <a:spLocks noChangeArrowheads="1"/>
          </p:cNvSpPr>
          <p:nvPr/>
        </p:nvSpPr>
        <p:spPr bwMode="auto">
          <a:xfrm>
            <a:off x="1498600" y="5040313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July</a:t>
            </a:r>
          </a:p>
        </p:txBody>
      </p:sp>
      <p:sp>
        <p:nvSpPr>
          <p:cNvPr id="3102" name="TextBox 19"/>
          <p:cNvSpPr txBox="1">
            <a:spLocks noChangeArrowheads="1"/>
          </p:cNvSpPr>
          <p:nvPr/>
        </p:nvSpPr>
        <p:spPr bwMode="auto">
          <a:xfrm>
            <a:off x="3556000" y="5638800"/>
            <a:ext cx="86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Sunday</a:t>
            </a:r>
          </a:p>
        </p:txBody>
      </p:sp>
      <p:sp>
        <p:nvSpPr>
          <p:cNvPr id="3103" name="TextBox 19"/>
          <p:cNvSpPr txBox="1">
            <a:spLocks noChangeArrowheads="1"/>
          </p:cNvSpPr>
          <p:nvPr/>
        </p:nvSpPr>
        <p:spPr bwMode="auto">
          <a:xfrm>
            <a:off x="3657600" y="5345113"/>
            <a:ext cx="81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Paris</a:t>
            </a:r>
          </a:p>
        </p:txBody>
      </p:sp>
      <p:sp>
        <p:nvSpPr>
          <p:cNvPr id="3104" name="TextBox 19"/>
          <p:cNvSpPr txBox="1">
            <a:spLocks noChangeArrowheads="1"/>
          </p:cNvSpPr>
          <p:nvPr/>
        </p:nvSpPr>
        <p:spPr bwMode="auto">
          <a:xfrm>
            <a:off x="4419600" y="5867400"/>
            <a:ext cx="149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Afghanistan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Karzai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2010</a:t>
            </a:r>
          </a:p>
        </p:txBody>
      </p:sp>
      <p:sp>
        <p:nvSpPr>
          <p:cNvPr id="3105" name="TextBox 19"/>
          <p:cNvSpPr txBox="1">
            <a:spLocks noChangeArrowheads="1"/>
          </p:cNvSpPr>
          <p:nvPr/>
        </p:nvSpPr>
        <p:spPr bwMode="auto">
          <a:xfrm>
            <a:off x="5562600" y="5410200"/>
            <a:ext cx="81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Volvo</a:t>
            </a:r>
          </a:p>
        </p:txBody>
      </p:sp>
      <p:sp>
        <p:nvSpPr>
          <p:cNvPr id="3106" name="TextBox 19"/>
          <p:cNvSpPr txBox="1">
            <a:spLocks noChangeArrowheads="1"/>
          </p:cNvSpPr>
          <p:nvPr/>
        </p:nvSpPr>
        <p:spPr bwMode="auto">
          <a:xfrm>
            <a:off x="6629400" y="4786313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Osama</a:t>
            </a:r>
          </a:p>
        </p:txBody>
      </p:sp>
      <p:sp>
        <p:nvSpPr>
          <p:cNvPr id="3107" name="TextBox 19"/>
          <p:cNvSpPr txBox="1">
            <a:spLocks noChangeArrowheads="1"/>
          </p:cNvSpPr>
          <p:nvPr/>
        </p:nvSpPr>
        <p:spPr bwMode="auto">
          <a:xfrm>
            <a:off x="6680200" y="5102225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2010</a:t>
            </a:r>
          </a:p>
        </p:txBody>
      </p:sp>
      <p:sp>
        <p:nvSpPr>
          <p:cNvPr id="3108" name="TextBox 19"/>
          <p:cNvSpPr txBox="1">
            <a:spLocks noChangeArrowheads="1"/>
          </p:cNvSpPr>
          <p:nvPr/>
        </p:nvSpPr>
        <p:spPr bwMode="auto">
          <a:xfrm>
            <a:off x="381000" y="5573713"/>
            <a:ext cx="81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Vioxx</a:t>
            </a:r>
          </a:p>
        </p:txBody>
      </p:sp>
      <p:pic>
        <p:nvPicPr>
          <p:cNvPr id="3109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850" y="2919413"/>
            <a:ext cx="1835150" cy="10429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10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96063" y="3048000"/>
            <a:ext cx="1862137" cy="73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111" name="TextBox 42"/>
          <p:cNvSpPr txBox="1">
            <a:spLocks noChangeArrowheads="1"/>
          </p:cNvSpPr>
          <p:nvPr/>
        </p:nvSpPr>
        <p:spPr bwMode="auto">
          <a:xfrm>
            <a:off x="2095500" y="1390650"/>
            <a:ext cx="2019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Merck</a:t>
            </a:r>
          </a:p>
          <a:p>
            <a:r>
              <a:rPr lang="en-US" sz="1800"/>
              <a:t>Merck, Vioxx</a:t>
            </a:r>
          </a:p>
          <a:p>
            <a:r>
              <a:rPr lang="en-US" sz="1800"/>
              <a:t>Merck, Pfizer</a:t>
            </a:r>
          </a:p>
          <a:p>
            <a:r>
              <a:rPr lang="en-US" sz="1800"/>
              <a:t>Merck, Next week</a:t>
            </a:r>
          </a:p>
        </p:txBody>
      </p:sp>
      <p:sp>
        <p:nvSpPr>
          <p:cNvPr id="3112" name="TextBox 43"/>
          <p:cNvSpPr txBox="1">
            <a:spLocks noChangeArrowheads="1"/>
          </p:cNvSpPr>
          <p:nvPr/>
        </p:nvSpPr>
        <p:spPr bwMode="auto">
          <a:xfrm>
            <a:off x="4838700" y="1390650"/>
            <a:ext cx="2058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Karzai</a:t>
            </a:r>
            <a:br>
              <a:rPr lang="en-US" sz="1800"/>
            </a:br>
            <a:r>
              <a:rPr lang="en-US" sz="1800"/>
              <a:t>Kabul, 2010</a:t>
            </a:r>
            <a:br>
              <a:rPr lang="en-US" sz="1800"/>
            </a:br>
            <a:r>
              <a:rPr lang="en-US" sz="1800"/>
              <a:t>Afghanistan, 2010</a:t>
            </a:r>
          </a:p>
          <a:p>
            <a:r>
              <a:rPr lang="en-US" sz="1800"/>
              <a:t>Attack, Iraq</a:t>
            </a:r>
          </a:p>
        </p:txBody>
      </p:sp>
      <p:sp>
        <p:nvSpPr>
          <p:cNvPr id="3113" name="Slide Number Placeholder 4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20BED16-151A-4852-9121-3E794F5A4C77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“Control” Charts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93A8B-36D7-43EA-BAEB-65E790355F9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15713" name="Picture 1" descr="https://docs.google.com/File?id=dc3rj2jj_23sq9hn8nj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981200"/>
            <a:ext cx="6372225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399" y="2057400"/>
            <a:ext cx="2438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 and </a:t>
            </a:r>
            <a:r>
              <a:rPr lang="en-US" dirty="0"/>
              <a:t>o</a:t>
            </a:r>
            <a:r>
              <a:rPr lang="en-US" dirty="0" smtClean="0"/>
              <a:t>bserve atypical days and trends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 smtClean="0"/>
              <a:t>qcc</a:t>
            </a:r>
            <a:r>
              <a:rPr lang="en-US" dirty="0" smtClean="0"/>
              <a:t> package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Data exploration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93A8B-36D7-43EA-BAEB-65E790355F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7762" name="Picture 2" descr="http://2.bp.blogspot.com/_Jp9QEv7Ulo8/S-xbqEXn34I/AAAAAAAAIyM/gt_PACyC-Q4/s400/5-13-2010+3-48-10+PM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905000"/>
            <a:ext cx="5105400" cy="42119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16764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Cluster financial companies based on news intensity over time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830387"/>
            <a:ext cx="6096000" cy="4525963"/>
          </a:xfrm>
        </p:spPr>
        <p:txBody>
          <a:bodyPr/>
          <a:lstStyle/>
          <a:p>
            <a:pPr>
              <a:buNone/>
            </a:pP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Call: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lm(formula = Dollarvol.1 ~ 0 + lDollarvol.1 + smaDvol.Dollarvol.1 + 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smaxlMo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, data = </a:t>
            </a: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seriesdf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)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Residuals: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Min 1Q Median 3Q Max 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-5.039e+09 -2.215e+07 -2.284e+06 1.813e+07 1.597e+10 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Coefficients: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Estimate Std. Error t value Pr(&gt;|t|) 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lDollarvol.1 0.513193 0.003237 158.54 &lt; 2e-16 ***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smaDvol.Dollarvol.1 0.471645 0.003817 123.56 &lt; 2e-16 ***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smaxlMo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 0.077162 0.015683 4.92 8.67e-07 ***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---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err="1" smtClean="0">
                <a:latin typeface="Courier New" pitchFamily="49" charset="0"/>
                <a:cs typeface="Courier New" pitchFamily="49" charset="0"/>
              </a:rPr>
              <a:t>Signif</a:t>
            </a: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. codes: 0 ‘***’ 0.001 ‘**’ 0.01 ‘*’ 0.05 ‘.’ 0.1 ‘ ’ 1 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Residual standard error: 170900000 on 72109 degrees of freedom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Multiple R-squared: 0.8539, Adjusted R-squared: 0.8539 </a:t>
            </a:r>
            <a:br>
              <a:rPr lang="en-US" sz="105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050" dirty="0" smtClean="0">
                <a:latin typeface="Courier New" pitchFamily="49" charset="0"/>
                <a:cs typeface="Courier New" pitchFamily="49" charset="0"/>
              </a:rPr>
              <a:t>F-statistic: 1.405e+05 on 3 and 72109 DF, p-value: &lt; 2.2e-16</a:t>
            </a:r>
            <a:endParaRPr lang="en-US" sz="105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85B30-337E-4771-B8F2-2C836815DF6C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3EF449-1F11-4A86-BB44-E620F7D849B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830387"/>
            <a:ext cx="198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news momentum contain predictive information for market volume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Strategy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93A8B-36D7-43EA-BAEB-65E790355F9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2213" y="1417638"/>
            <a:ext cx="6681787" cy="471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417638"/>
            <a:ext cx="2819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text sentiment signal to define a trading strategy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 smtClean="0"/>
              <a:t>fImport</a:t>
            </a:r>
            <a:r>
              <a:rPr lang="en-US" dirty="0" smtClean="0"/>
              <a:t> package to incorporate market data</a:t>
            </a:r>
          </a:p>
          <a:p>
            <a:endParaRPr lang="en-US" dirty="0"/>
          </a:p>
          <a:p>
            <a:r>
              <a:rPr lang="en-US" dirty="0" smtClean="0"/>
              <a:t>Use Performance Analytics package to calculate returns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presentation - </a:t>
            </a:r>
            <a:r>
              <a:rPr lang="en-US" dirty="0" err="1" smtClean="0"/>
              <a:t>Spotfire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93A8B-36D7-43EA-BAEB-65E790355F9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387" y="1550868"/>
            <a:ext cx="7999413" cy="480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is a data generator, not just an “Information Highway”</a:t>
            </a:r>
          </a:p>
          <a:p>
            <a:r>
              <a:rPr lang="en-US" dirty="0" smtClean="0"/>
              <a:t>Define analytic application strategy</a:t>
            </a:r>
          </a:p>
          <a:p>
            <a:pPr lvl="1"/>
            <a:r>
              <a:rPr lang="en-US" dirty="0" smtClean="0"/>
              <a:t>Use the right tools for the right job</a:t>
            </a:r>
          </a:p>
          <a:p>
            <a:r>
              <a:rPr lang="en-US" dirty="0" smtClean="0"/>
              <a:t>Packages are essential</a:t>
            </a:r>
          </a:p>
          <a:p>
            <a:pPr lvl="1"/>
            <a:r>
              <a:rPr lang="en-US" dirty="0" smtClean="0"/>
              <a:t>The whole is more than the sum of its parts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985B30-337E-4771-B8F2-2C836815DF6C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3EF449-1F11-4A86-BB44-E620F7D849B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sosceles Triangle 47"/>
          <p:cNvSpPr>
            <a:spLocks noChangeArrowheads="1"/>
          </p:cNvSpPr>
          <p:nvPr/>
        </p:nvSpPr>
        <p:spPr bwMode="auto">
          <a:xfrm>
            <a:off x="4370388" y="2868613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9" name="Isosceles Triangle 48"/>
          <p:cNvSpPr>
            <a:spLocks noChangeArrowheads="1"/>
          </p:cNvSpPr>
          <p:nvPr/>
        </p:nvSpPr>
        <p:spPr bwMode="auto">
          <a:xfrm>
            <a:off x="4433888" y="2868613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0" name="Isosceles Triangle 49"/>
          <p:cNvSpPr>
            <a:spLocks noChangeArrowheads="1"/>
          </p:cNvSpPr>
          <p:nvPr/>
        </p:nvSpPr>
        <p:spPr bwMode="auto">
          <a:xfrm>
            <a:off x="4497388" y="2868613"/>
            <a:ext cx="217487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1" name="Isosceles Triangle 50"/>
          <p:cNvSpPr>
            <a:spLocks noChangeArrowheads="1"/>
          </p:cNvSpPr>
          <p:nvPr/>
        </p:nvSpPr>
        <p:spPr bwMode="auto">
          <a:xfrm>
            <a:off x="4562475" y="2868613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grpSp>
        <p:nvGrpSpPr>
          <p:cNvPr id="4102" name="Group 21"/>
          <p:cNvGrpSpPr>
            <a:grpSpLocks/>
          </p:cNvGrpSpPr>
          <p:nvPr/>
        </p:nvGrpSpPr>
        <p:grpSpPr bwMode="auto">
          <a:xfrm rot="3999531" flipH="1">
            <a:off x="4600575" y="3524250"/>
            <a:ext cx="2095500" cy="1606550"/>
            <a:chOff x="1938632" y="2394247"/>
            <a:chExt cx="5654096" cy="2352853"/>
          </a:xfrm>
        </p:grpSpPr>
        <p:pic>
          <p:nvPicPr>
            <p:cNvPr id="4158" name="Picture 5" descr="wash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9851" flipH="1">
              <a:off x="1938632" y="2394247"/>
              <a:ext cx="5654096" cy="235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lowchart: Extract 16"/>
            <p:cNvSpPr/>
            <p:nvPr/>
          </p:nvSpPr>
          <p:spPr bwMode="auto">
            <a:xfrm rot="3579696">
              <a:off x="6469909" y="3276254"/>
              <a:ext cx="974691" cy="1090843"/>
            </a:xfrm>
            <a:prstGeom prst="flowChartExtract">
              <a:avLst/>
            </a:prstGeom>
            <a:gradFill flip="none" rotWithShape="1">
              <a:gsLst>
                <a:gs pos="55000">
                  <a:srgbClr val="66CCFF">
                    <a:alpha val="77000"/>
                  </a:srgbClr>
                </a:gs>
                <a:gs pos="97000">
                  <a:schemeClr val="bg1">
                    <a:alpha val="42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800">
                <a:ea typeface="ＭＳ Ｐゴシック" charset="-128"/>
              </a:endParaRPr>
            </a:p>
          </p:txBody>
        </p:sp>
      </p:grpSp>
      <p:grpSp>
        <p:nvGrpSpPr>
          <p:cNvPr id="4103" name="Group 21"/>
          <p:cNvGrpSpPr>
            <a:grpSpLocks/>
          </p:cNvGrpSpPr>
          <p:nvPr/>
        </p:nvGrpSpPr>
        <p:grpSpPr bwMode="auto">
          <a:xfrm rot="-3999531">
            <a:off x="2543175" y="3556000"/>
            <a:ext cx="2095500" cy="1606550"/>
            <a:chOff x="1938632" y="2394247"/>
            <a:chExt cx="5654096" cy="2352853"/>
          </a:xfrm>
        </p:grpSpPr>
        <p:pic>
          <p:nvPicPr>
            <p:cNvPr id="4154" name="Picture 5" descr="wash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9851" flipH="1">
              <a:off x="1938632" y="2394247"/>
              <a:ext cx="5654096" cy="2352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Flowchart: Extract 16"/>
            <p:cNvSpPr/>
            <p:nvPr/>
          </p:nvSpPr>
          <p:spPr bwMode="auto">
            <a:xfrm rot="3579696">
              <a:off x="6469909" y="3276254"/>
              <a:ext cx="974691" cy="1090843"/>
            </a:xfrm>
            <a:prstGeom prst="flowChartExtract">
              <a:avLst/>
            </a:prstGeom>
            <a:gradFill flip="none" rotWithShape="1">
              <a:gsLst>
                <a:gs pos="55000">
                  <a:srgbClr val="66CCFF">
                    <a:alpha val="77000"/>
                  </a:srgbClr>
                </a:gs>
                <a:gs pos="97000">
                  <a:schemeClr val="bg1">
                    <a:alpha val="42000"/>
                  </a:schemeClr>
                </a:gs>
              </a:gsLst>
              <a:lin ang="5400000" scaled="0"/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800">
                <a:ea typeface="ＭＳ Ｐゴシック" charset="-128"/>
              </a:endParaRPr>
            </a:p>
          </p:txBody>
        </p:sp>
      </p:grpSp>
      <p:sp>
        <p:nvSpPr>
          <p:cNvPr id="41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Organizing the Internet Temporally</a:t>
            </a:r>
          </a:p>
        </p:txBody>
      </p:sp>
      <p:sp>
        <p:nvSpPr>
          <p:cNvPr id="4105" name="Date Placeholder 2"/>
          <p:cNvSpPr>
            <a:spLocks noGrp="1"/>
          </p:cNvSpPr>
          <p:nvPr>
            <p:ph type="dt" sz="quarter" idx="10"/>
          </p:nvPr>
        </p:nvSpPr>
        <p:spPr bwMode="auto">
          <a:xfrm>
            <a:off x="457200" y="62039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933AD36-C31B-4188-B6F4-4407E106CF5E}" type="datetime1">
              <a:rPr lang="en-US" smtClean="0">
                <a:ea typeface="ＭＳ Ｐゴシック" pitchFamily="34" charset="-128"/>
              </a:rPr>
              <a:pPr/>
              <a:t>7/23/2010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4150" name="Picture 5" descr="was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3296" flipH="1">
            <a:off x="477838" y="4894263"/>
            <a:ext cx="859631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Extract 16"/>
          <p:cNvSpPr/>
          <p:nvPr/>
        </p:nvSpPr>
        <p:spPr bwMode="auto">
          <a:xfrm rot="3103141">
            <a:off x="7766950" y="4577620"/>
            <a:ext cx="665528" cy="1658484"/>
          </a:xfrm>
          <a:prstGeom prst="flowChartExtract">
            <a:avLst/>
          </a:prstGeom>
          <a:gradFill flip="none" rotWithShape="1">
            <a:gsLst>
              <a:gs pos="55000">
                <a:srgbClr val="66CCFF">
                  <a:alpha val="77000"/>
                </a:srgbClr>
              </a:gs>
              <a:gs pos="97000">
                <a:schemeClr val="bg1">
                  <a:alpha val="42000"/>
                </a:schemeClr>
              </a:gs>
            </a:gsLst>
            <a:lin ang="5400000" scaled="0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sz="1800">
              <a:ea typeface="ＭＳ Ｐゴシック" charset="-128"/>
            </a:endParaRPr>
          </a:p>
        </p:txBody>
      </p:sp>
      <p:sp>
        <p:nvSpPr>
          <p:cNvPr id="4107" name="TextBox 7"/>
          <p:cNvSpPr txBox="1">
            <a:spLocks noChangeArrowheads="1"/>
          </p:cNvSpPr>
          <p:nvPr/>
        </p:nvSpPr>
        <p:spPr bwMode="auto">
          <a:xfrm>
            <a:off x="7315200" y="6172200"/>
            <a:ext cx="1758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Real Time Web</a:t>
            </a:r>
          </a:p>
        </p:txBody>
      </p:sp>
      <p:pic>
        <p:nvPicPr>
          <p:cNvPr id="4108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AFBFC"/>
              </a:clrFrom>
              <a:clrTo>
                <a:srgbClr val="FA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4725" y="5830888"/>
            <a:ext cx="4413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9250" y="5664200"/>
            <a:ext cx="514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5988050"/>
            <a:ext cx="793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6026150"/>
            <a:ext cx="5095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78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486400"/>
            <a:ext cx="5254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4"/>
          <p:cNvPicPr>
            <a:picLocks noChangeAspect="1"/>
          </p:cNvPicPr>
          <p:nvPr/>
        </p:nvPicPr>
        <p:blipFill>
          <a:blip r:embed="rId9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795963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0" t="12500" r="73940"/>
          <a:stretch>
            <a:fillRect/>
          </a:stretch>
        </p:blipFill>
        <p:spPr bwMode="auto">
          <a:xfrm>
            <a:off x="838200" y="5916613"/>
            <a:ext cx="495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06900" y="6067425"/>
            <a:ext cx="10795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1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580063"/>
            <a:ext cx="6175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n 17"/>
          <p:cNvSpPr>
            <a:spLocks noChangeArrowheads="1"/>
          </p:cNvSpPr>
          <p:nvPr/>
        </p:nvSpPr>
        <p:spPr bwMode="auto">
          <a:xfrm>
            <a:off x="3302000" y="3733800"/>
            <a:ext cx="27178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>
                <a:solidFill>
                  <a:srgbClr val="FFFFFF"/>
                </a:solidFill>
                <a:latin typeface="Calibri" charset="0"/>
                <a:ea typeface="ＭＳ Ｐゴシック" charset="-128"/>
              </a:rPr>
              <a:t>Temporal Event Index</a:t>
            </a:r>
          </a:p>
        </p:txBody>
      </p:sp>
      <p:sp>
        <p:nvSpPr>
          <p:cNvPr id="4118" name="TextBox 24"/>
          <p:cNvSpPr txBox="1">
            <a:spLocks noChangeArrowheads="1"/>
          </p:cNvSpPr>
          <p:nvPr/>
        </p:nvSpPr>
        <p:spPr bwMode="auto">
          <a:xfrm>
            <a:off x="1057275" y="1543050"/>
            <a:ext cx="2905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Kabul Next Week</a:t>
            </a:r>
          </a:p>
          <a:p>
            <a:r>
              <a:rPr lang="en-US" sz="1800"/>
              <a:t>Travel Kabul Next Month</a:t>
            </a:r>
          </a:p>
          <a:p>
            <a:r>
              <a:rPr lang="en-US" sz="1800"/>
              <a:t>Meeting Kabul Next Month</a:t>
            </a:r>
          </a:p>
          <a:p>
            <a:r>
              <a:rPr lang="en-US" sz="1800"/>
              <a:t>Materials Movement Kabul</a:t>
            </a:r>
          </a:p>
        </p:txBody>
      </p:sp>
      <p:sp>
        <p:nvSpPr>
          <p:cNvPr id="4119" name="TextBox 25"/>
          <p:cNvSpPr txBox="1">
            <a:spLocks noChangeArrowheads="1"/>
          </p:cNvSpPr>
          <p:nvPr/>
        </p:nvSpPr>
        <p:spPr bwMode="auto">
          <a:xfrm>
            <a:off x="4838700" y="1543050"/>
            <a:ext cx="3213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Trend of IEDs in Kabul</a:t>
            </a:r>
          </a:p>
          <a:p>
            <a:r>
              <a:rPr lang="en-US" sz="1800"/>
              <a:t>What precedes IEDs in Kabul</a:t>
            </a:r>
          </a:p>
          <a:p>
            <a:r>
              <a:rPr lang="en-US" sz="1800"/>
              <a:t>Anomalies in Afg. cities</a:t>
            </a:r>
          </a:p>
          <a:p>
            <a:r>
              <a:rPr lang="en-US" sz="1800"/>
              <a:t>Statements and Actions</a:t>
            </a: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1303338" y="3198813"/>
            <a:ext cx="6850062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121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68400" y="33782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76400" y="33528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84400" y="33274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92400" y="33528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97000" y="37338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81200" y="37338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65400" y="37338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8" name="TextBox 34"/>
          <p:cNvSpPr txBox="1">
            <a:spLocks noChangeArrowheads="1"/>
          </p:cNvSpPr>
          <p:nvPr/>
        </p:nvSpPr>
        <p:spPr bwMode="auto">
          <a:xfrm>
            <a:off x="4267200" y="3151188"/>
            <a:ext cx="711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Now!</a:t>
            </a:r>
          </a:p>
        </p:txBody>
      </p:sp>
      <p:sp>
        <p:nvSpPr>
          <p:cNvPr id="36" name="Isosceles Triangle 35"/>
          <p:cNvSpPr>
            <a:spLocks noChangeArrowheads="1"/>
          </p:cNvSpPr>
          <p:nvPr/>
        </p:nvSpPr>
        <p:spPr bwMode="auto">
          <a:xfrm>
            <a:off x="1460500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7" name="Isosceles Triangle 36"/>
          <p:cNvSpPr>
            <a:spLocks noChangeArrowheads="1"/>
          </p:cNvSpPr>
          <p:nvPr/>
        </p:nvSpPr>
        <p:spPr bwMode="auto">
          <a:xfrm>
            <a:off x="1765300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8" name="Isosceles Triangle 37"/>
          <p:cNvSpPr>
            <a:spLocks noChangeArrowheads="1"/>
          </p:cNvSpPr>
          <p:nvPr/>
        </p:nvSpPr>
        <p:spPr bwMode="auto">
          <a:xfrm>
            <a:off x="2222500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39" name="Isosceles Triangle 38"/>
          <p:cNvSpPr>
            <a:spLocks noChangeArrowheads="1"/>
          </p:cNvSpPr>
          <p:nvPr/>
        </p:nvSpPr>
        <p:spPr bwMode="auto">
          <a:xfrm>
            <a:off x="2514600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0" name="Isosceles Triangle 39"/>
          <p:cNvSpPr>
            <a:spLocks noChangeArrowheads="1"/>
          </p:cNvSpPr>
          <p:nvPr/>
        </p:nvSpPr>
        <p:spPr bwMode="auto">
          <a:xfrm>
            <a:off x="3136900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1" name="Isosceles Triangle 40"/>
          <p:cNvSpPr>
            <a:spLocks noChangeArrowheads="1"/>
          </p:cNvSpPr>
          <p:nvPr/>
        </p:nvSpPr>
        <p:spPr bwMode="auto">
          <a:xfrm>
            <a:off x="3200400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2" name="Isosceles Triangle 41"/>
          <p:cNvSpPr>
            <a:spLocks noChangeArrowheads="1"/>
          </p:cNvSpPr>
          <p:nvPr/>
        </p:nvSpPr>
        <p:spPr bwMode="auto">
          <a:xfrm>
            <a:off x="3263900" y="2895600"/>
            <a:ext cx="217488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3" name="Isosceles Triangle 42"/>
          <p:cNvSpPr>
            <a:spLocks noChangeArrowheads="1"/>
          </p:cNvSpPr>
          <p:nvPr/>
        </p:nvSpPr>
        <p:spPr bwMode="auto">
          <a:xfrm>
            <a:off x="3328988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4" name="Isosceles Triangle 43"/>
          <p:cNvSpPr>
            <a:spLocks noChangeArrowheads="1"/>
          </p:cNvSpPr>
          <p:nvPr/>
        </p:nvSpPr>
        <p:spPr bwMode="auto">
          <a:xfrm>
            <a:off x="4240213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5" name="Isosceles Triangle 44"/>
          <p:cNvSpPr>
            <a:spLocks noChangeArrowheads="1"/>
          </p:cNvSpPr>
          <p:nvPr/>
        </p:nvSpPr>
        <p:spPr bwMode="auto">
          <a:xfrm>
            <a:off x="4303713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6" name="Isosceles Triangle 45"/>
          <p:cNvSpPr>
            <a:spLocks noChangeArrowheads="1"/>
          </p:cNvSpPr>
          <p:nvPr/>
        </p:nvSpPr>
        <p:spPr bwMode="auto">
          <a:xfrm>
            <a:off x="4367213" y="2895600"/>
            <a:ext cx="217487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7" name="Isosceles Triangle 46"/>
          <p:cNvSpPr>
            <a:spLocks noChangeArrowheads="1"/>
          </p:cNvSpPr>
          <p:nvPr/>
        </p:nvSpPr>
        <p:spPr bwMode="auto">
          <a:xfrm>
            <a:off x="4432300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6" name="Isosceles Triangle 55"/>
          <p:cNvSpPr>
            <a:spLocks noChangeArrowheads="1"/>
          </p:cNvSpPr>
          <p:nvPr/>
        </p:nvSpPr>
        <p:spPr bwMode="auto">
          <a:xfrm>
            <a:off x="5073650" y="2919413"/>
            <a:ext cx="215900" cy="1857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7" name="Isosceles Triangle 56"/>
          <p:cNvSpPr>
            <a:spLocks noChangeArrowheads="1"/>
          </p:cNvSpPr>
          <p:nvPr/>
        </p:nvSpPr>
        <p:spPr bwMode="auto">
          <a:xfrm>
            <a:off x="5378450" y="2919413"/>
            <a:ext cx="215900" cy="1857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8" name="Isosceles Triangle 57"/>
          <p:cNvSpPr>
            <a:spLocks noChangeArrowheads="1"/>
          </p:cNvSpPr>
          <p:nvPr/>
        </p:nvSpPr>
        <p:spPr bwMode="auto">
          <a:xfrm>
            <a:off x="5727700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59" name="Isosceles Triangle 58"/>
          <p:cNvSpPr>
            <a:spLocks noChangeArrowheads="1"/>
          </p:cNvSpPr>
          <p:nvPr/>
        </p:nvSpPr>
        <p:spPr bwMode="auto">
          <a:xfrm>
            <a:off x="6032500" y="2895600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0" name="Isosceles Triangle 59"/>
          <p:cNvSpPr>
            <a:spLocks noChangeArrowheads="1"/>
          </p:cNvSpPr>
          <p:nvPr/>
        </p:nvSpPr>
        <p:spPr bwMode="auto">
          <a:xfrm>
            <a:off x="7099300" y="2871788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61" name="Isosceles Triangle 60"/>
          <p:cNvSpPr>
            <a:spLocks noChangeArrowheads="1"/>
          </p:cNvSpPr>
          <p:nvPr/>
        </p:nvSpPr>
        <p:spPr bwMode="auto">
          <a:xfrm>
            <a:off x="7404100" y="2871788"/>
            <a:ext cx="215900" cy="1873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4147" name="TextBox 61"/>
          <p:cNvSpPr txBox="1">
            <a:spLocks noChangeArrowheads="1"/>
          </p:cNvSpPr>
          <p:nvPr/>
        </p:nvSpPr>
        <p:spPr bwMode="auto">
          <a:xfrm>
            <a:off x="6022975" y="3881438"/>
            <a:ext cx="954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Momentum</a:t>
            </a:r>
            <a:br>
              <a:rPr lang="en-US" sz="1200"/>
            </a:br>
            <a:r>
              <a:rPr lang="en-US" sz="1200"/>
              <a:t>Sentiment</a:t>
            </a:r>
          </a:p>
        </p:txBody>
      </p:sp>
      <p:pic>
        <p:nvPicPr>
          <p:cNvPr id="4148" name="Picture 62"/>
          <p:cNvPicPr>
            <a:picLocks noChangeAspect="1"/>
          </p:cNvPicPr>
          <p:nvPr/>
        </p:nvPicPr>
        <p:blipFill>
          <a:blip r:embed="rId1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6394450"/>
            <a:ext cx="3175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9" name="Slide Number Placeholder 6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4CF768-EF24-4A13-B3A8-71A6720E6A99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grpSp>
        <p:nvGrpSpPr>
          <p:cNvPr id="4" name="Group 6"/>
          <p:cNvGrpSpPr/>
          <p:nvPr/>
        </p:nvGrpSpPr>
        <p:grpSpPr>
          <a:xfrm>
            <a:off x="3429000" y="1622286"/>
            <a:ext cx="2438400" cy="762000"/>
            <a:chOff x="3581400" y="1676400"/>
            <a:chExt cx="1752600" cy="762000"/>
          </a:xfrm>
        </p:grpSpPr>
        <p:sp>
          <p:nvSpPr>
            <p:cNvPr id="5" name="Rectangle 4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1676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Text Harvesting</a:t>
              </a:r>
            </a:p>
            <a:p>
              <a:pPr algn="ctr"/>
              <a:r>
                <a:rPr lang="en-US" sz="1200" dirty="0" smtClean="0"/>
                <a:t>Web, Databases, Filings</a:t>
              </a:r>
              <a:endParaRPr lang="en-US" sz="12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429000" y="2943827"/>
            <a:ext cx="2438400" cy="762000"/>
            <a:chOff x="3581400" y="1676400"/>
            <a:chExt cx="1752600" cy="762000"/>
          </a:xfrm>
        </p:grpSpPr>
        <p:sp>
          <p:nvSpPr>
            <p:cNvPr id="9" name="Rectangle 8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1676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Linguistic Processing</a:t>
              </a:r>
            </a:p>
            <a:p>
              <a:pPr algn="ctr"/>
              <a:r>
                <a:rPr lang="en-US" sz="1200" dirty="0" smtClean="0"/>
                <a:t>Entities, Events, Time, Sentiment, Momentum</a:t>
              </a:r>
              <a:endParaRPr lang="en-US" sz="1200" dirty="0"/>
            </a:p>
          </p:txBody>
        </p:sp>
      </p:grpSp>
      <p:sp>
        <p:nvSpPr>
          <p:cNvPr id="14" name="Can 13"/>
          <p:cNvSpPr>
            <a:spLocks noChangeArrowheads="1"/>
          </p:cNvSpPr>
          <p:nvPr/>
        </p:nvSpPr>
        <p:spPr bwMode="auto">
          <a:xfrm>
            <a:off x="3143250" y="4272809"/>
            <a:ext cx="30226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latin typeface="Calibri" charset="0"/>
                <a:ea typeface="ＭＳ Ｐゴシック" charset="-128"/>
              </a:rPr>
              <a:t>Recorded Future Data Store</a:t>
            </a:r>
            <a:endParaRPr lang="en-US" sz="1800" dirty="0">
              <a:latin typeface="Calibri" charset="0"/>
              <a:ea typeface="ＭＳ Ｐゴシック" charset="-128"/>
            </a:endParaRPr>
          </a:p>
        </p:txBody>
      </p:sp>
      <p:grpSp>
        <p:nvGrpSpPr>
          <p:cNvPr id="8" name="Group 24"/>
          <p:cNvGrpSpPr/>
          <p:nvPr/>
        </p:nvGrpSpPr>
        <p:grpSpPr>
          <a:xfrm>
            <a:off x="2590800" y="5594350"/>
            <a:ext cx="4127500" cy="762000"/>
            <a:chOff x="2590800" y="4724400"/>
            <a:chExt cx="4127500" cy="762000"/>
          </a:xfrm>
        </p:grpSpPr>
        <p:grpSp>
          <p:nvGrpSpPr>
            <p:cNvPr id="11" name="Group 18"/>
            <p:cNvGrpSpPr/>
            <p:nvPr/>
          </p:nvGrpSpPr>
          <p:grpSpPr>
            <a:xfrm>
              <a:off x="2590800" y="4724400"/>
              <a:ext cx="1752600" cy="762000"/>
              <a:chOff x="3581400" y="1676400"/>
              <a:chExt cx="1752600" cy="762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581400" y="1676400"/>
                <a:ext cx="17526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167640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Web Site </a:t>
                </a:r>
              </a:p>
              <a:p>
                <a:pPr algn="ctr"/>
                <a:r>
                  <a:rPr lang="en-US" sz="1400" dirty="0" smtClean="0"/>
                  <a:t>Online Analytics</a:t>
                </a:r>
                <a:endParaRPr lang="en-US" sz="1100" dirty="0"/>
              </a:p>
            </p:txBody>
          </p:sp>
        </p:grpSp>
        <p:grpSp>
          <p:nvGrpSpPr>
            <p:cNvPr id="12" name="Group 21"/>
            <p:cNvGrpSpPr/>
            <p:nvPr/>
          </p:nvGrpSpPr>
          <p:grpSpPr>
            <a:xfrm>
              <a:off x="4965700" y="4724400"/>
              <a:ext cx="1752600" cy="762000"/>
              <a:chOff x="3581400" y="1676400"/>
              <a:chExt cx="1752600" cy="762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81400" y="1676400"/>
                <a:ext cx="17526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81400" y="167640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Web Services </a:t>
                </a:r>
              </a:p>
              <a:p>
                <a:pPr algn="ctr"/>
                <a:r>
                  <a:rPr lang="en-US" sz="1400" dirty="0" smtClean="0"/>
                  <a:t>External Analytics</a:t>
                </a:r>
                <a:endParaRPr lang="en-US" sz="1100" dirty="0"/>
              </a:p>
            </p:txBody>
          </p:sp>
        </p:grpSp>
      </p:grpSp>
      <p:sp>
        <p:nvSpPr>
          <p:cNvPr id="30" name="Down Arrow 29"/>
          <p:cNvSpPr/>
          <p:nvPr/>
        </p:nvSpPr>
        <p:spPr>
          <a:xfrm>
            <a:off x="4343400" y="2500041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4356100" y="3837973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5647813" y="5119873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3200400" y="5133373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1789665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Production environment for acquiring and serving content</a:t>
            </a:r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90800" y="1417638"/>
            <a:ext cx="4876800" cy="530383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grpSp>
        <p:nvGrpSpPr>
          <p:cNvPr id="4" name="Group 6"/>
          <p:cNvGrpSpPr/>
          <p:nvPr/>
        </p:nvGrpSpPr>
        <p:grpSpPr>
          <a:xfrm>
            <a:off x="3429000" y="1622286"/>
            <a:ext cx="2438400" cy="762000"/>
            <a:chOff x="3581400" y="1676400"/>
            <a:chExt cx="1752600" cy="762000"/>
          </a:xfrm>
        </p:grpSpPr>
        <p:sp>
          <p:nvSpPr>
            <p:cNvPr id="5" name="Rectangle 4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16764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Text Harvesting</a:t>
              </a:r>
            </a:p>
            <a:p>
              <a:pPr algn="ctr"/>
              <a:r>
                <a:rPr lang="en-US" sz="1200" dirty="0" smtClean="0"/>
                <a:t>Web, Databases, Filings</a:t>
              </a:r>
              <a:endParaRPr lang="en-US" sz="12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5800" y="1981200"/>
            <a:ext cx="190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Obtain unstructured text from 5000+</a:t>
            </a:r>
          </a:p>
          <a:p>
            <a:r>
              <a:rPr lang="en-US" dirty="0" smtClean="0"/>
              <a:t>sources</a:t>
            </a:r>
          </a:p>
          <a:p>
            <a:endParaRPr lang="en-US" dirty="0"/>
          </a:p>
          <a:p>
            <a:r>
              <a:rPr lang="en-US" dirty="0" smtClean="0"/>
              <a:t>Mainstream media,</a:t>
            </a:r>
          </a:p>
          <a:p>
            <a:r>
              <a:rPr lang="en-US" dirty="0" smtClean="0"/>
              <a:t>Blogs, </a:t>
            </a:r>
          </a:p>
          <a:p>
            <a:r>
              <a:rPr lang="en-US" dirty="0" smtClean="0"/>
              <a:t>SEC filings,</a:t>
            </a:r>
          </a:p>
          <a:p>
            <a:r>
              <a:rPr lang="en-US" dirty="0" smtClean="0"/>
              <a:t>etc</a:t>
            </a:r>
          </a:p>
          <a:p>
            <a:endParaRPr lang="en-US" dirty="0"/>
          </a:p>
        </p:txBody>
      </p:sp>
      <p:pic>
        <p:nvPicPr>
          <p:cNvPr id="25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BFC"/>
              </a:clrFrom>
              <a:clrTo>
                <a:srgbClr val="FA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124200"/>
            <a:ext cx="4413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925" y="2957512"/>
            <a:ext cx="514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884612"/>
            <a:ext cx="793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5" y="3319462"/>
            <a:ext cx="50958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8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67075" y="2779712"/>
            <a:ext cx="525463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5275" y="3089275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50" t="12500" r="73940"/>
          <a:stretch>
            <a:fillRect/>
          </a:stretch>
        </p:blipFill>
        <p:spPr bwMode="auto">
          <a:xfrm>
            <a:off x="3429000" y="3382962"/>
            <a:ext cx="4953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06900" y="4298156"/>
            <a:ext cx="10795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925093"/>
            <a:ext cx="6175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62"/>
          <p:cNvPicPr>
            <a:picLocks noChangeAspect="1"/>
          </p:cNvPicPr>
          <p:nvPr/>
        </p:nvPicPr>
        <p:blipFill>
          <a:blip r:embed="rId1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114800"/>
            <a:ext cx="3175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429000" y="1622286"/>
            <a:ext cx="2438400" cy="762000"/>
            <a:chOff x="3581400" y="1676400"/>
            <a:chExt cx="1752600" cy="762000"/>
          </a:xfrm>
        </p:grpSpPr>
        <p:sp>
          <p:nvSpPr>
            <p:cNvPr id="5" name="Rectangle 4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1676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Text Harvesting</a:t>
              </a:r>
            </a:p>
            <a:p>
              <a:pPr algn="ctr"/>
              <a:r>
                <a:rPr lang="en-US" sz="1200" dirty="0" smtClean="0"/>
                <a:t>Web, Databases, Filings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9000" y="2943827"/>
            <a:ext cx="2438400" cy="762000"/>
            <a:chOff x="3581400" y="1676400"/>
            <a:chExt cx="1752600" cy="762000"/>
          </a:xfrm>
        </p:grpSpPr>
        <p:sp>
          <p:nvSpPr>
            <p:cNvPr id="9" name="Rectangle 8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1676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Linguistic Processing</a:t>
              </a:r>
            </a:p>
            <a:p>
              <a:pPr algn="ctr"/>
              <a:r>
                <a:rPr lang="en-US" sz="1200" dirty="0" smtClean="0"/>
                <a:t>Entities, Events, Time, Sentiment, Momentum</a:t>
              </a:r>
              <a:endParaRPr lang="en-US" sz="1200" dirty="0"/>
            </a:p>
          </p:txBody>
        </p:sp>
      </p:grpSp>
      <p:sp>
        <p:nvSpPr>
          <p:cNvPr id="30" name="Down Arrow 29"/>
          <p:cNvSpPr/>
          <p:nvPr/>
        </p:nvSpPr>
        <p:spPr>
          <a:xfrm>
            <a:off x="4343400" y="2500041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0" y="1981200"/>
            <a:ext cx="259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Analyze and structure content</a:t>
            </a:r>
          </a:p>
          <a:p>
            <a:endParaRPr lang="en-US" dirty="0" smtClean="0"/>
          </a:p>
          <a:p>
            <a:r>
              <a:rPr lang="en-US" dirty="0" smtClean="0"/>
              <a:t>Define entities, events and times</a:t>
            </a:r>
          </a:p>
          <a:p>
            <a:endParaRPr lang="en-US" dirty="0" smtClean="0"/>
          </a:p>
          <a:p>
            <a:r>
              <a:rPr lang="en-US" dirty="0" smtClean="0"/>
              <a:t>Calculate additional metrics: sentiment, momentum</a:t>
            </a:r>
          </a:p>
          <a:p>
            <a:endParaRPr lang="en-US" dirty="0"/>
          </a:p>
        </p:txBody>
      </p:sp>
      <p:pic>
        <p:nvPicPr>
          <p:cNvPr id="3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914715"/>
            <a:ext cx="2986088" cy="25908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36" name="Right Arrow 35"/>
          <p:cNvSpPr/>
          <p:nvPr/>
        </p:nvSpPr>
        <p:spPr>
          <a:xfrm>
            <a:off x="5600700" y="4800600"/>
            <a:ext cx="533400" cy="1295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6"/>
          <p:cNvSpPr txBox="1">
            <a:spLocks noChangeArrowheads="1"/>
          </p:cNvSpPr>
          <p:nvPr/>
        </p:nvSpPr>
        <p:spPr bwMode="auto">
          <a:xfrm>
            <a:off x="6324600" y="3651713"/>
            <a:ext cx="1346844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/>
              <a:t>Millipore</a:t>
            </a:r>
          </a:p>
          <a:p>
            <a:r>
              <a:rPr lang="en-US" sz="1400" i="1" dirty="0"/>
              <a:t>Thermo Fisher</a:t>
            </a:r>
          </a:p>
          <a:p>
            <a:r>
              <a:rPr lang="en-US" sz="1400" i="1" dirty="0"/>
              <a:t>Goldman</a:t>
            </a:r>
          </a:p>
          <a:p>
            <a:r>
              <a:rPr lang="en-US" sz="1400" i="1" dirty="0" smtClean="0"/>
              <a:t>NYSE</a:t>
            </a:r>
            <a:endParaRPr lang="en-US" sz="1400" i="1" dirty="0"/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6324600" y="5982811"/>
            <a:ext cx="1109599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 dirty="0"/>
              <a:t>Feb 22</a:t>
            </a:r>
          </a:p>
          <a:p>
            <a:r>
              <a:rPr lang="en-US" sz="1400" i="1" dirty="0"/>
              <a:t>On Monday</a:t>
            </a:r>
          </a:p>
          <a:p>
            <a:r>
              <a:rPr lang="en-US" sz="1400" i="1" dirty="0"/>
              <a:t>Next week</a:t>
            </a: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6324600" y="4800600"/>
            <a:ext cx="1905000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/>
              <a:t>Bid</a:t>
            </a:r>
          </a:p>
          <a:p>
            <a:r>
              <a:rPr lang="en-US" sz="1400" i="1" dirty="0"/>
              <a:t>Acquisition</a:t>
            </a:r>
          </a:p>
          <a:p>
            <a:r>
              <a:rPr lang="en-US" sz="1400" i="1" dirty="0"/>
              <a:t>Share price increase</a:t>
            </a:r>
          </a:p>
          <a:p>
            <a:r>
              <a:rPr lang="en-US" sz="1400" i="1" dirty="0"/>
              <a:t>Hiring of advisor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48600" y="3914715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Entities</a:t>
            </a:r>
            <a:endParaRPr lang="en-US" sz="14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8229600" y="51024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Events</a:t>
            </a:r>
            <a:endParaRPr lang="en-US" sz="14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7581900" y="6197738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Event times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grpSp>
        <p:nvGrpSpPr>
          <p:cNvPr id="4" name="Group 6"/>
          <p:cNvGrpSpPr/>
          <p:nvPr/>
        </p:nvGrpSpPr>
        <p:grpSpPr>
          <a:xfrm>
            <a:off x="3429000" y="1622286"/>
            <a:ext cx="2438400" cy="762000"/>
            <a:chOff x="3581400" y="1676400"/>
            <a:chExt cx="1752600" cy="762000"/>
          </a:xfrm>
        </p:grpSpPr>
        <p:sp>
          <p:nvSpPr>
            <p:cNvPr id="5" name="Rectangle 4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1676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Text Harvesting</a:t>
              </a:r>
            </a:p>
            <a:p>
              <a:pPr algn="ctr"/>
              <a:r>
                <a:rPr lang="en-US" sz="1200" dirty="0" smtClean="0"/>
                <a:t>Web, Databases, Filings</a:t>
              </a:r>
              <a:endParaRPr lang="en-US" sz="12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429000" y="2943827"/>
            <a:ext cx="2438400" cy="762000"/>
            <a:chOff x="3581400" y="1676400"/>
            <a:chExt cx="1752600" cy="762000"/>
          </a:xfrm>
        </p:grpSpPr>
        <p:sp>
          <p:nvSpPr>
            <p:cNvPr id="9" name="Rectangle 8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1676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Linguistic Processing</a:t>
              </a:r>
            </a:p>
            <a:p>
              <a:pPr algn="ctr"/>
              <a:r>
                <a:rPr lang="en-US" sz="1200" dirty="0" smtClean="0"/>
                <a:t>Entities, Events, Time, Sentiment, Momentum</a:t>
              </a:r>
              <a:endParaRPr lang="en-US" sz="1200" dirty="0"/>
            </a:p>
          </p:txBody>
        </p:sp>
      </p:grpSp>
      <p:sp>
        <p:nvSpPr>
          <p:cNvPr id="14" name="Can 13"/>
          <p:cNvSpPr>
            <a:spLocks noChangeArrowheads="1"/>
          </p:cNvSpPr>
          <p:nvPr/>
        </p:nvSpPr>
        <p:spPr bwMode="auto">
          <a:xfrm>
            <a:off x="3143250" y="4272809"/>
            <a:ext cx="30226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latin typeface="Calibri" charset="0"/>
                <a:ea typeface="ＭＳ Ｐゴシック" charset="-128"/>
              </a:rPr>
              <a:t>Recorded Future Data Store</a:t>
            </a:r>
            <a:endParaRPr lang="en-US" sz="1800" dirty="0">
              <a:latin typeface="Calibri" charset="0"/>
              <a:ea typeface="ＭＳ Ｐゴシック" charset="-128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343400" y="2500041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4356100" y="3837973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85800" y="1981200"/>
            <a:ext cx="2457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Store newly structured content</a:t>
            </a:r>
          </a:p>
          <a:p>
            <a:r>
              <a:rPr lang="en-US" dirty="0" smtClean="0"/>
              <a:t>(Amazon Cloud)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grpSp>
        <p:nvGrpSpPr>
          <p:cNvPr id="4" name="Group 6"/>
          <p:cNvGrpSpPr/>
          <p:nvPr/>
        </p:nvGrpSpPr>
        <p:grpSpPr>
          <a:xfrm>
            <a:off x="3429000" y="1622286"/>
            <a:ext cx="2438400" cy="762000"/>
            <a:chOff x="3581400" y="1676400"/>
            <a:chExt cx="1752600" cy="762000"/>
          </a:xfrm>
        </p:grpSpPr>
        <p:sp>
          <p:nvSpPr>
            <p:cNvPr id="5" name="Rectangle 4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1676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Text Harvesting</a:t>
              </a:r>
            </a:p>
            <a:p>
              <a:pPr algn="ctr"/>
              <a:r>
                <a:rPr lang="en-US" sz="1200" dirty="0" smtClean="0"/>
                <a:t>Web, Databases, Filings</a:t>
              </a:r>
              <a:endParaRPr lang="en-US" sz="12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429000" y="2943827"/>
            <a:ext cx="2438400" cy="762000"/>
            <a:chOff x="3581400" y="1676400"/>
            <a:chExt cx="1752600" cy="762000"/>
          </a:xfrm>
        </p:grpSpPr>
        <p:sp>
          <p:nvSpPr>
            <p:cNvPr id="9" name="Rectangle 8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1676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Linguistic Processing</a:t>
              </a:r>
            </a:p>
            <a:p>
              <a:pPr algn="ctr"/>
              <a:r>
                <a:rPr lang="en-US" sz="1200" dirty="0" smtClean="0"/>
                <a:t>Entities, Events, Time, Sentiment, Momentum</a:t>
              </a:r>
              <a:endParaRPr lang="en-US" sz="1200" dirty="0"/>
            </a:p>
          </p:txBody>
        </p:sp>
      </p:grpSp>
      <p:sp>
        <p:nvSpPr>
          <p:cNvPr id="14" name="Can 13"/>
          <p:cNvSpPr>
            <a:spLocks noChangeArrowheads="1"/>
          </p:cNvSpPr>
          <p:nvPr/>
        </p:nvSpPr>
        <p:spPr bwMode="auto">
          <a:xfrm>
            <a:off x="3143250" y="4272809"/>
            <a:ext cx="30226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latin typeface="Calibri" charset="0"/>
                <a:ea typeface="ＭＳ Ｐゴシック" charset="-128"/>
              </a:rPr>
              <a:t>Recorded Future Data Store</a:t>
            </a:r>
            <a:endParaRPr lang="en-US" sz="1800" dirty="0">
              <a:latin typeface="Calibri" charset="0"/>
              <a:ea typeface="ＭＳ Ｐゴシック" charset="-128"/>
            </a:endParaRPr>
          </a:p>
        </p:txBody>
      </p:sp>
      <p:grpSp>
        <p:nvGrpSpPr>
          <p:cNvPr id="11" name="Group 18"/>
          <p:cNvGrpSpPr/>
          <p:nvPr/>
        </p:nvGrpSpPr>
        <p:grpSpPr>
          <a:xfrm>
            <a:off x="2590800" y="5594350"/>
            <a:ext cx="1752600" cy="762000"/>
            <a:chOff x="3581400" y="1676400"/>
            <a:chExt cx="1752600" cy="762000"/>
          </a:xfrm>
        </p:grpSpPr>
        <p:sp>
          <p:nvSpPr>
            <p:cNvPr id="20" name="Rectangle 19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1400" y="1676400"/>
              <a:ext cx="1752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Web Site </a:t>
              </a:r>
            </a:p>
            <a:p>
              <a:pPr algn="ctr"/>
              <a:r>
                <a:rPr lang="en-US" sz="1400" dirty="0" smtClean="0"/>
                <a:t>Online Analytics</a:t>
              </a:r>
              <a:endParaRPr lang="en-US" sz="1100" dirty="0"/>
            </a:p>
          </p:txBody>
        </p:sp>
      </p:grpSp>
      <p:sp>
        <p:nvSpPr>
          <p:cNvPr id="30" name="Down Arrow 29"/>
          <p:cNvSpPr/>
          <p:nvPr/>
        </p:nvSpPr>
        <p:spPr>
          <a:xfrm>
            <a:off x="4343400" y="2500041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4356100" y="3837973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3200400" y="5133373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85800" y="19812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Deliver temporal content from </a:t>
            </a:r>
          </a:p>
          <a:p>
            <a:r>
              <a:rPr lang="en-US" dirty="0" smtClean="0"/>
              <a:t>Web Site</a:t>
            </a:r>
          </a:p>
          <a:p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349" y="5133373"/>
            <a:ext cx="3692815" cy="158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B3E16-E4FF-4CC5-BD62-153B9E2DC4AB}" type="datetime1">
              <a:rPr lang="en-US" smtClean="0"/>
              <a:pPr>
                <a:defRPr/>
              </a:pPr>
              <a:t>7/23/2010</a:t>
            </a:fld>
            <a:endParaRPr lang="en-US"/>
          </a:p>
        </p:txBody>
      </p:sp>
      <p:grpSp>
        <p:nvGrpSpPr>
          <p:cNvPr id="4" name="Group 6"/>
          <p:cNvGrpSpPr/>
          <p:nvPr/>
        </p:nvGrpSpPr>
        <p:grpSpPr>
          <a:xfrm>
            <a:off x="3429000" y="1622286"/>
            <a:ext cx="2438400" cy="762000"/>
            <a:chOff x="3581400" y="1676400"/>
            <a:chExt cx="1752600" cy="762000"/>
          </a:xfrm>
        </p:grpSpPr>
        <p:sp>
          <p:nvSpPr>
            <p:cNvPr id="5" name="Rectangle 4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1676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Text Harvesting</a:t>
              </a:r>
            </a:p>
            <a:p>
              <a:pPr algn="ctr"/>
              <a:r>
                <a:rPr lang="en-US" sz="1200" dirty="0" smtClean="0"/>
                <a:t>Web, Databases, Filings</a:t>
              </a:r>
              <a:endParaRPr lang="en-US" sz="12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429000" y="2943827"/>
            <a:ext cx="2438400" cy="762000"/>
            <a:chOff x="3581400" y="1676400"/>
            <a:chExt cx="1752600" cy="762000"/>
          </a:xfrm>
        </p:grpSpPr>
        <p:sp>
          <p:nvSpPr>
            <p:cNvPr id="9" name="Rectangle 8"/>
            <p:cNvSpPr/>
            <p:nvPr/>
          </p:nvSpPr>
          <p:spPr>
            <a:xfrm>
              <a:off x="3581400" y="1676400"/>
              <a:ext cx="1752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1676400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Linguistic Processing</a:t>
              </a:r>
            </a:p>
            <a:p>
              <a:pPr algn="ctr"/>
              <a:r>
                <a:rPr lang="en-US" sz="1200" dirty="0" smtClean="0"/>
                <a:t>Entities, Events, Time, Sentiment, Momentum</a:t>
              </a:r>
              <a:endParaRPr lang="en-US" sz="1200" dirty="0"/>
            </a:p>
          </p:txBody>
        </p:sp>
      </p:grpSp>
      <p:sp>
        <p:nvSpPr>
          <p:cNvPr id="14" name="Can 13"/>
          <p:cNvSpPr>
            <a:spLocks noChangeArrowheads="1"/>
          </p:cNvSpPr>
          <p:nvPr/>
        </p:nvSpPr>
        <p:spPr bwMode="auto">
          <a:xfrm>
            <a:off x="3143250" y="4272809"/>
            <a:ext cx="3022600" cy="7620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 smtClean="0">
                <a:latin typeface="Calibri" charset="0"/>
                <a:ea typeface="ＭＳ Ｐゴシック" charset="-128"/>
              </a:rPr>
              <a:t>Recorded Future Data Store</a:t>
            </a:r>
            <a:endParaRPr lang="en-US" sz="1800" dirty="0">
              <a:latin typeface="Calibri" charset="0"/>
              <a:ea typeface="ＭＳ Ｐゴシック" charset="-128"/>
            </a:endParaRPr>
          </a:p>
        </p:txBody>
      </p:sp>
      <p:grpSp>
        <p:nvGrpSpPr>
          <p:cNvPr id="8" name="Group 24"/>
          <p:cNvGrpSpPr/>
          <p:nvPr/>
        </p:nvGrpSpPr>
        <p:grpSpPr>
          <a:xfrm>
            <a:off x="2590800" y="5594350"/>
            <a:ext cx="4127500" cy="762000"/>
            <a:chOff x="2590800" y="4724400"/>
            <a:chExt cx="4127500" cy="762000"/>
          </a:xfrm>
        </p:grpSpPr>
        <p:grpSp>
          <p:nvGrpSpPr>
            <p:cNvPr id="11" name="Group 18"/>
            <p:cNvGrpSpPr/>
            <p:nvPr/>
          </p:nvGrpSpPr>
          <p:grpSpPr>
            <a:xfrm>
              <a:off x="2590800" y="4724400"/>
              <a:ext cx="1752600" cy="762000"/>
              <a:chOff x="3581400" y="1676400"/>
              <a:chExt cx="1752600" cy="7620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581400" y="1676400"/>
                <a:ext cx="17526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1400" y="167640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Web Site </a:t>
                </a:r>
              </a:p>
              <a:p>
                <a:pPr algn="ctr"/>
                <a:r>
                  <a:rPr lang="en-US" sz="1400" dirty="0" smtClean="0"/>
                  <a:t>Online Analytics</a:t>
                </a:r>
                <a:endParaRPr lang="en-US" sz="1100" dirty="0"/>
              </a:p>
            </p:txBody>
          </p:sp>
        </p:grpSp>
        <p:grpSp>
          <p:nvGrpSpPr>
            <p:cNvPr id="12" name="Group 21"/>
            <p:cNvGrpSpPr/>
            <p:nvPr/>
          </p:nvGrpSpPr>
          <p:grpSpPr>
            <a:xfrm>
              <a:off x="4965700" y="4724400"/>
              <a:ext cx="1752600" cy="762000"/>
              <a:chOff x="3581400" y="1676400"/>
              <a:chExt cx="1752600" cy="7620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3581400" y="1676400"/>
                <a:ext cx="1752600" cy="7620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81400" y="1676400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Web Services </a:t>
                </a:r>
              </a:p>
              <a:p>
                <a:pPr algn="ctr"/>
                <a:r>
                  <a:rPr lang="en-US" sz="1400" dirty="0" smtClean="0"/>
                  <a:t>External Analytics</a:t>
                </a:r>
                <a:endParaRPr lang="en-US" sz="1100" dirty="0"/>
              </a:p>
            </p:txBody>
          </p:sp>
        </p:grpSp>
      </p:grpSp>
      <p:sp>
        <p:nvSpPr>
          <p:cNvPr id="30" name="Down Arrow 29"/>
          <p:cNvSpPr/>
          <p:nvPr/>
        </p:nvSpPr>
        <p:spPr>
          <a:xfrm>
            <a:off x="4343400" y="2500041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4356100" y="3837973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5647813" y="5119873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3200400" y="5133373"/>
            <a:ext cx="444500" cy="35302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6200" y="1789665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Services deliver data for External Analytic Applications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53800</TotalTime>
  <Words>1006</Words>
  <Application>Microsoft Office PowerPoint</Application>
  <PresentationFormat>On-screen Show (4:3)</PresentationFormat>
  <Paragraphs>329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Text Access and Analytics</vt:lpstr>
      <vt:lpstr>Internet currently organized by Keywords</vt:lpstr>
      <vt:lpstr>Organizing the Internet Temporally</vt:lpstr>
      <vt:lpstr>Text analytics</vt:lpstr>
      <vt:lpstr>Text analytics</vt:lpstr>
      <vt:lpstr>Text analytics</vt:lpstr>
      <vt:lpstr>Text analytics</vt:lpstr>
      <vt:lpstr>Text analytics</vt:lpstr>
      <vt:lpstr>Text analytics</vt:lpstr>
      <vt:lpstr>Web Service Interface</vt:lpstr>
      <vt:lpstr>Web Service Interface</vt:lpstr>
      <vt:lpstr>Using the Web Service</vt:lpstr>
      <vt:lpstr>Sample Query</vt:lpstr>
      <vt:lpstr>Slide 14</vt:lpstr>
      <vt:lpstr>Using the Web Service with R</vt:lpstr>
      <vt:lpstr>JSON Query as R Object</vt:lpstr>
      <vt:lpstr>Converting R Object to JSON Query</vt:lpstr>
      <vt:lpstr>Retrieving Query Results and Converting to R list Object</vt:lpstr>
      <vt:lpstr>Inspect News Intensity over Time</vt:lpstr>
      <vt:lpstr>“Control” Charts</vt:lpstr>
      <vt:lpstr>Data exploration</vt:lpstr>
      <vt:lpstr>Modeling</vt:lpstr>
      <vt:lpstr>Trading Strategy</vt:lpstr>
      <vt:lpstr>Results presentation - Spotfire</vt:lpstr>
      <vt:lpstr>Comments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RecordedFuture</dc:title>
  <dc:creator>Christopher Ahlberg</dc:creator>
  <cp:lastModifiedBy>Bill Ladd</cp:lastModifiedBy>
  <cp:revision>200</cp:revision>
  <dcterms:created xsi:type="dcterms:W3CDTF">2010-03-15T01:02:57Z</dcterms:created>
  <dcterms:modified xsi:type="dcterms:W3CDTF">2010-07-23T13:15:50Z</dcterms:modified>
</cp:coreProperties>
</file>