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67" r:id="rId6"/>
    <p:sldId id="265" r:id="rId7"/>
    <p:sldId id="268" r:id="rId8"/>
    <p:sldId id="259" r:id="rId9"/>
    <p:sldId id="266" r:id="rId10"/>
    <p:sldId id="263" r:id="rId11"/>
    <p:sldId id="269" r:id="rId12"/>
    <p:sldId id="272" r:id="rId13"/>
    <p:sldId id="262" r:id="rId14"/>
    <p:sldId id="271" r:id="rId15"/>
    <p:sldId id="275" r:id="rId16"/>
    <p:sldId id="273" r:id="rId17"/>
    <p:sldId id="264" r:id="rId18"/>
    <p:sldId id="26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91" autoAdjust="0"/>
  </p:normalViewPr>
  <p:slideViewPr>
    <p:cSldViewPr>
      <p:cViewPr varScale="1">
        <p:scale>
          <a:sx n="62" d="100"/>
          <a:sy n="62" d="100"/>
        </p:scale>
        <p:origin x="-7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3E88E-A343-4822-824F-94E98EAE7AD4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D14AC-F8EE-4A29-86EC-9BE855A1F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Small</a:t>
            </a:r>
            <a:r>
              <a:rPr lang="en-US" baseline="0" dirty="0" smtClean="0"/>
              <a:t> subset of </a:t>
            </a:r>
            <a:r>
              <a:rPr lang="en-US" baseline="0" dirty="0" smtClean="0"/>
              <a:t>possible options</a:t>
            </a:r>
            <a:r>
              <a:rPr lang="en-US" baseline="0" dirty="0" smtClean="0"/>
              <a:t>, but other factors based on uncertain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D14AC-F8EE-4A29-86EC-9BE855A1F6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0D928-8AED-4947-B8E3-E9AB7880C05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AFB80-AF5C-425E-B5F7-D1F15DB67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-project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Stochastic </a:t>
            </a:r>
            <a:r>
              <a:rPr lang="en-US" dirty="0" smtClean="0"/>
              <a:t>Modeling </a:t>
            </a:r>
            <a:r>
              <a:rPr lang="en-US" dirty="0" smtClean="0"/>
              <a:t>and </a:t>
            </a:r>
            <a:r>
              <a:rPr lang="en-US" dirty="0" smtClean="0"/>
              <a:t>Simulation </a:t>
            </a:r>
            <a:r>
              <a:rPr lang="en-US" dirty="0" smtClean="0"/>
              <a:t>in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Design </a:t>
            </a:r>
            <a:r>
              <a:rPr lang="en-US" dirty="0" smtClean="0"/>
              <a:t>of </a:t>
            </a:r>
            <a:r>
              <a:rPr lang="en-US" dirty="0" smtClean="0"/>
              <a:t>M</a:t>
            </a:r>
            <a:r>
              <a:rPr lang="en-US" dirty="0" smtClean="0"/>
              <a:t>ulticenter Clinical </a:t>
            </a:r>
            <a:r>
              <a:rPr lang="en-US" dirty="0" smtClean="0"/>
              <a:t>T</a:t>
            </a:r>
            <a:r>
              <a:rPr lang="en-US" dirty="0" smtClean="0"/>
              <a:t>rials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Frank </a:t>
            </a:r>
            <a:r>
              <a:rPr lang="en-US" dirty="0" smtClean="0"/>
              <a:t>Mannino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dirty="0" smtClean="0"/>
              <a:t>Richard </a:t>
            </a:r>
            <a:r>
              <a:rPr lang="en-US" dirty="0" smtClean="0"/>
              <a:t>Heiberger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err="1" smtClean="0"/>
              <a:t>Valerii</a:t>
            </a:r>
            <a:r>
              <a:rPr lang="en-US" dirty="0" smtClean="0"/>
              <a:t> </a:t>
            </a:r>
            <a:r>
              <a:rPr lang="en-US" dirty="0" smtClean="0"/>
              <a:t>Fedorov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baseline="30000" dirty="0" smtClean="0"/>
              <a:t>1</a:t>
            </a:r>
            <a:r>
              <a:rPr lang="en-US" dirty="0" smtClean="0"/>
              <a:t>Research </a:t>
            </a:r>
            <a:r>
              <a:rPr lang="en-US" dirty="0" smtClean="0"/>
              <a:t>Statistics Unit, </a:t>
            </a:r>
            <a:r>
              <a:rPr lang="en-US" dirty="0" smtClean="0"/>
              <a:t>GlaxoSmithKline</a:t>
            </a:r>
          </a:p>
          <a:p>
            <a:r>
              <a:rPr lang="en-US" baseline="30000" dirty="0" smtClean="0"/>
              <a:t>2</a:t>
            </a:r>
            <a:r>
              <a:rPr lang="en-US" dirty="0" smtClean="0"/>
              <a:t>Department of Statistics, Temple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between R &amp; Excel</a:t>
            </a:r>
            <a:endParaRPr lang="en-US" dirty="0"/>
          </a:p>
        </p:txBody>
      </p:sp>
      <p:pic>
        <p:nvPicPr>
          <p:cNvPr id="1027" name="Picture 3" descr="C:\Documents and Settings\fqm91285\My Documents\randomization\presentations\user2010\rexcel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5985746" cy="528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virtual patients are recruited and randomized, we can apply various drug supply strategies</a:t>
            </a:r>
          </a:p>
          <a:p>
            <a:pPr lvl="1"/>
            <a:r>
              <a:rPr lang="en-US" dirty="0" smtClean="0"/>
              <a:t>e.g., when &amp; how much drug to ship both to centers and regional depots</a:t>
            </a:r>
          </a:p>
          <a:p>
            <a:pPr lvl="1"/>
            <a:r>
              <a:rPr lang="en-US" dirty="0" smtClean="0"/>
              <a:t>Allows us to chose a scenario that minimizes cost while also controlling for the number of patients without drug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Drug Supply</a:t>
            </a:r>
            <a:endParaRPr lang="en-US" dirty="0"/>
          </a:p>
        </p:txBody>
      </p:sp>
      <p:pic>
        <p:nvPicPr>
          <p:cNvPr id="4" name="Picture 4" descr="C:\Documents and Settings\fqm91285\My Documents\randomization\presentations\user2010\supply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010400" cy="56077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Outputs of </a:t>
            </a:r>
            <a:r>
              <a:rPr lang="en-US" dirty="0" smtClean="0"/>
              <a:t>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Statistical </a:t>
            </a:r>
            <a:r>
              <a:rPr lang="en-US" dirty="0" smtClean="0"/>
              <a:t>power</a:t>
            </a:r>
          </a:p>
          <a:p>
            <a:r>
              <a:rPr lang="en-US" dirty="0" smtClean="0"/>
              <a:t>Length of trial</a:t>
            </a:r>
            <a:endParaRPr lang="en-US" dirty="0" smtClean="0"/>
          </a:p>
          <a:p>
            <a:r>
              <a:rPr lang="en-US" dirty="0" smtClean="0"/>
              <a:t>Cost of trial</a:t>
            </a:r>
          </a:p>
          <a:p>
            <a:r>
              <a:rPr lang="en-US" dirty="0" smtClean="0"/>
              <a:t>Drug supply considerations</a:t>
            </a:r>
          </a:p>
          <a:p>
            <a:pPr lvl="1"/>
            <a:r>
              <a:rPr lang="en-US" dirty="0" smtClean="0"/>
              <a:t>Probability of patients being without drug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Important to </a:t>
            </a:r>
            <a:r>
              <a:rPr lang="en-US" dirty="0" smtClean="0"/>
              <a:t>consider variability </a:t>
            </a:r>
            <a:r>
              <a:rPr lang="en-US" dirty="0" smtClean="0"/>
              <a:t>in these output values!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 of Recruitment &amp; Trial</a:t>
            </a:r>
            <a:endParaRPr lang="en-US" dirty="0"/>
          </a:p>
        </p:txBody>
      </p:sp>
      <p:pic>
        <p:nvPicPr>
          <p:cNvPr id="4099" name="Picture 3" descr="C:\Documents and Settings\fqm91285\My Documents\randomization\presentations\user2010\times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38250"/>
            <a:ext cx="7667001" cy="5162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Patient Loss as a Function of Overage</a:t>
            </a:r>
            <a:endParaRPr lang="en-US" dirty="0"/>
          </a:p>
        </p:txBody>
      </p:sp>
      <p:pic>
        <p:nvPicPr>
          <p:cNvPr id="4" name="Picture 8" descr="prob_overage_explan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09600" y="1828800"/>
            <a:ext cx="5334000" cy="4922838"/>
          </a:xfrm>
          <a:prstGeom prst="rect">
            <a:avLst/>
          </a:prstGeom>
          <a:noFill/>
          <a:ln/>
        </p:spPr>
      </p:pic>
      <p:sp>
        <p:nvSpPr>
          <p:cNvPr id="5" name="Line 11"/>
          <p:cNvSpPr>
            <a:spLocks noChangeShapeType="1"/>
          </p:cNvSpPr>
          <p:nvPr/>
        </p:nvSpPr>
        <p:spPr bwMode="auto">
          <a:xfrm flipH="1">
            <a:off x="3429000" y="3657600"/>
            <a:ext cx="2286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3276600" y="2057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638800" y="3352800"/>
            <a:ext cx="274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60% probability of 0 patients without drug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066800" y="1639669"/>
            <a:ext cx="27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95% probability of 8 or less patients without drug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5638800" y="1639669"/>
            <a:ext cx="251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95% probability of </a:t>
            </a:r>
            <a:r>
              <a:rPr lang="en-US" dirty="0" smtClean="0"/>
              <a:t>0 patients </a:t>
            </a:r>
            <a:r>
              <a:rPr lang="en-US" dirty="0"/>
              <a:t>without drug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4648200" y="2057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0" y="6172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Overage = Percent excess drug supply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Decisions &amp; Information Gained with MST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of randomization</a:t>
            </a:r>
          </a:p>
          <a:p>
            <a:pPr lvl="1"/>
            <a:r>
              <a:rPr lang="en-US" dirty="0" smtClean="0"/>
              <a:t>Whether to stratify by center</a:t>
            </a:r>
          </a:p>
          <a:p>
            <a:r>
              <a:rPr lang="en-US" dirty="0" smtClean="0"/>
              <a:t>Distribution of costs</a:t>
            </a:r>
          </a:p>
          <a:p>
            <a:r>
              <a:rPr lang="en-US" dirty="0" smtClean="0"/>
              <a:t>Waiting times for recruitment and trial completion</a:t>
            </a:r>
          </a:p>
          <a:p>
            <a:r>
              <a:rPr lang="en-US" dirty="0" smtClean="0"/>
              <a:t>Imbalances between treatment arms</a:t>
            </a:r>
          </a:p>
          <a:p>
            <a:r>
              <a:rPr lang="en-US" dirty="0" smtClean="0"/>
              <a:t>More realistic estimate of power of study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Modeling &amp; Monte Carlo simulation </a:t>
            </a:r>
            <a:r>
              <a:rPr lang="en-US" dirty="0" smtClean="0"/>
              <a:t>is the best way to understand the interactions between various design </a:t>
            </a:r>
            <a:r>
              <a:rPr lang="en-US" dirty="0" smtClean="0"/>
              <a:t>factors</a:t>
            </a:r>
            <a:endParaRPr lang="en-US" dirty="0" smtClean="0"/>
          </a:p>
          <a:p>
            <a:pPr lvl="1"/>
            <a:r>
              <a:rPr lang="en-US" dirty="0" smtClean="0"/>
              <a:t>All outcomes (power, costs, etc.) are distributions</a:t>
            </a:r>
            <a:endParaRPr lang="en-US" dirty="0" smtClean="0"/>
          </a:p>
          <a:p>
            <a:r>
              <a:rPr lang="en-US" dirty="0" smtClean="0"/>
              <a:t>Using better designs will lead to more statistically robust results and more cost efficient designs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RExcel</a:t>
            </a:r>
            <a:r>
              <a:rPr lang="en-US" dirty="0" smtClean="0"/>
              <a:t> interface increases the impact of the </a:t>
            </a:r>
            <a:r>
              <a:rPr lang="en-US" dirty="0" smtClean="0"/>
              <a:t>R software </a:t>
            </a:r>
            <a:r>
              <a:rPr lang="en-US" dirty="0" smtClean="0"/>
              <a:t>within GSK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Anisimov, V. and Fedorov V., “Modeling, prediction and adaptive adjustment of recruitment in multicentre trials”, Stat in Med., 26: 4958–4975</a:t>
            </a:r>
          </a:p>
          <a:p>
            <a:r>
              <a:rPr lang="en-US" dirty="0" smtClean="0"/>
              <a:t>Thomas </a:t>
            </a:r>
            <a:r>
              <a:rPr lang="en-US" dirty="0" err="1" smtClean="0"/>
              <a:t>Baier</a:t>
            </a:r>
            <a:r>
              <a:rPr lang="en-US" dirty="0" smtClean="0"/>
              <a:t> and Erich </a:t>
            </a:r>
            <a:r>
              <a:rPr lang="en-US" dirty="0" err="1" smtClean="0"/>
              <a:t>Neuwirth</a:t>
            </a:r>
            <a:r>
              <a:rPr lang="en-US" dirty="0" smtClean="0"/>
              <a:t> (2007</a:t>
            </a:r>
            <a:r>
              <a:rPr lang="en-US" dirty="0" smtClean="0"/>
              <a:t>), Excel </a:t>
            </a:r>
            <a:r>
              <a:rPr lang="en-US" dirty="0" smtClean="0"/>
              <a:t>:: COM :: </a:t>
            </a:r>
            <a:r>
              <a:rPr lang="en-US" dirty="0" smtClean="0"/>
              <a:t>R, Computational </a:t>
            </a:r>
            <a:r>
              <a:rPr lang="en-US" dirty="0" smtClean="0"/>
              <a:t>Statistics 22/1, pp. </a:t>
            </a:r>
            <a:r>
              <a:rPr lang="en-US" dirty="0" smtClean="0"/>
              <a:t>91-108</a:t>
            </a:r>
            <a:endParaRPr lang="en-US" dirty="0" smtClean="0"/>
          </a:p>
          <a:p>
            <a:r>
              <a:rPr lang="en-US" dirty="0" smtClean="0"/>
              <a:t>R </a:t>
            </a:r>
            <a:r>
              <a:rPr lang="en-US" dirty="0" smtClean="0"/>
              <a:t>Development Core Team (2010). R: A language and environment </a:t>
            </a:r>
            <a:r>
              <a:rPr lang="en-US" dirty="0" smtClean="0"/>
              <a:t>for statistical </a:t>
            </a:r>
            <a:r>
              <a:rPr lang="en-US" dirty="0" smtClean="0"/>
              <a:t>computing. R Foundation for Statistical </a:t>
            </a:r>
            <a:r>
              <a:rPr lang="en-US" dirty="0" smtClean="0"/>
              <a:t>Computing, Vienna</a:t>
            </a:r>
            <a:r>
              <a:rPr lang="en-US" dirty="0" smtClean="0"/>
              <a:t>, Austria. ISBN 3-900051-07-0, URL </a:t>
            </a:r>
            <a:r>
              <a:rPr lang="en-US" dirty="0" smtClean="0">
                <a:hlinkClick r:id="rId2"/>
              </a:rPr>
              <a:t>http://www.R-project.org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 for using </a:t>
            </a:r>
            <a:r>
              <a:rPr lang="en-US" dirty="0" smtClean="0"/>
              <a:t>modeling &amp; simulation in designing late-stage clinical trials</a:t>
            </a:r>
            <a:endParaRPr lang="en-US" dirty="0" smtClean="0"/>
          </a:p>
          <a:p>
            <a:r>
              <a:rPr lang="en-US" dirty="0" smtClean="0"/>
              <a:t>Simulation </a:t>
            </a:r>
            <a:r>
              <a:rPr lang="en-US" dirty="0" smtClean="0"/>
              <a:t>approach used at GSK</a:t>
            </a:r>
            <a:endParaRPr lang="en-US" dirty="0" smtClean="0"/>
          </a:p>
          <a:p>
            <a:r>
              <a:rPr lang="en-US" dirty="0" smtClean="0"/>
              <a:t>Example using </a:t>
            </a:r>
            <a:r>
              <a:rPr lang="en-US" dirty="0" err="1" smtClean="0"/>
              <a:t>RExcel</a:t>
            </a:r>
            <a:r>
              <a:rPr lang="en-US" dirty="0" smtClean="0"/>
              <a:t> </a:t>
            </a:r>
            <a:r>
              <a:rPr lang="en-US" dirty="0" smtClean="0"/>
              <a:t>interface</a:t>
            </a:r>
            <a:endParaRPr lang="en-US" dirty="0" smtClean="0"/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</a:t>
            </a:r>
            <a:r>
              <a:rPr lang="en-US" dirty="0" smtClean="0"/>
              <a:t>Multicenter Clinical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Late stage clinical trials are costly and </a:t>
            </a:r>
            <a:r>
              <a:rPr lang="en-US" dirty="0" smtClean="0"/>
              <a:t>inefficient</a:t>
            </a:r>
          </a:p>
          <a:p>
            <a:pPr lvl="1"/>
            <a:r>
              <a:rPr lang="en-US" dirty="0" smtClean="0"/>
              <a:t>Simplistic assumptions lead to underpowered trial</a:t>
            </a:r>
          </a:p>
          <a:p>
            <a:pPr lvl="1"/>
            <a:r>
              <a:rPr lang="en-US" dirty="0" smtClean="0"/>
              <a:t>Variability not properly accounted for</a:t>
            </a:r>
          </a:p>
          <a:p>
            <a:pPr lvl="1"/>
            <a:r>
              <a:rPr lang="en-US" dirty="0" smtClean="0"/>
              <a:t>Drug supply process can be very wasteful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Independent design decisions are made about interacting factors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Interacting Design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 </a:t>
            </a:r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How many centers, how long will we wait, etc.</a:t>
            </a:r>
            <a:endParaRPr lang="en-US" dirty="0" smtClean="0"/>
          </a:p>
          <a:p>
            <a:r>
              <a:rPr lang="en-US" dirty="0" smtClean="0"/>
              <a:t>Randomization</a:t>
            </a:r>
            <a:endParaRPr lang="en-US" dirty="0" smtClean="0"/>
          </a:p>
          <a:p>
            <a:r>
              <a:rPr lang="en-US" dirty="0" smtClean="0"/>
              <a:t>Statistical </a:t>
            </a:r>
            <a:r>
              <a:rPr lang="en-US" dirty="0" smtClean="0"/>
              <a:t>modeling</a:t>
            </a:r>
          </a:p>
          <a:p>
            <a:pPr lvl="1"/>
            <a:r>
              <a:rPr lang="en-US" dirty="0" smtClean="0"/>
              <a:t>How many patients, best analysis model, etc</a:t>
            </a:r>
            <a:endParaRPr lang="en-US" dirty="0" smtClean="0"/>
          </a:p>
          <a:p>
            <a:r>
              <a:rPr lang="en-US" dirty="0" smtClean="0"/>
              <a:t>Patient dropouts</a:t>
            </a:r>
          </a:p>
          <a:p>
            <a:r>
              <a:rPr lang="en-US" dirty="0" smtClean="0"/>
              <a:t>Drug </a:t>
            </a:r>
            <a:r>
              <a:rPr lang="en-US" dirty="0" smtClean="0"/>
              <a:t>supply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Simulations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Emphasizing only a single design factor can sometimes permit analytic results</a:t>
            </a:r>
          </a:p>
          <a:p>
            <a:pPr lvl="1"/>
            <a:r>
              <a:rPr lang="en-US" dirty="0" smtClean="0"/>
              <a:t>e.g., finding sample size</a:t>
            </a:r>
          </a:p>
          <a:p>
            <a:r>
              <a:rPr lang="en-US" dirty="0" smtClean="0"/>
              <a:t>Dealing with multiple interacting factors (or abnormal design characteristics) cannot be handled analytically</a:t>
            </a:r>
          </a:p>
          <a:p>
            <a:r>
              <a:rPr lang="en-US" dirty="0" smtClean="0"/>
              <a:t>Simulations allow us to handle interactions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</a:t>
            </a:r>
            <a:r>
              <a:rPr lang="en-US" dirty="0" smtClean="0"/>
              <a:t>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Multicenter </a:t>
            </a:r>
            <a:r>
              <a:rPr lang="en-US" dirty="0" smtClean="0"/>
              <a:t>Simulation Toolkit </a:t>
            </a:r>
            <a:r>
              <a:rPr lang="en-US" dirty="0" smtClean="0"/>
              <a:t>(</a:t>
            </a:r>
            <a:r>
              <a:rPr lang="en-US" dirty="0" err="1" smtClean="0"/>
              <a:t>MSTpackage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Developed within Research Statistics Unit at </a:t>
            </a:r>
            <a:r>
              <a:rPr lang="en-US" dirty="0" smtClean="0"/>
              <a:t>GSK</a:t>
            </a:r>
          </a:p>
          <a:p>
            <a:pPr lvl="1"/>
            <a:r>
              <a:rPr lang="en-US" dirty="0" smtClean="0"/>
              <a:t>Has been used for approximately 15 different studies</a:t>
            </a:r>
          </a:p>
          <a:p>
            <a:r>
              <a:rPr lang="en-US" dirty="0" smtClean="0"/>
              <a:t>Typical run of 10,000 simulations will take between a 1 and 6 hours, depending on complexity and number of scenarios being considered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Highlights: Recruitment &amp; Randomization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simulated according to Poisson process</a:t>
            </a:r>
          </a:p>
          <a:p>
            <a:pPr lvl="1"/>
            <a:r>
              <a:rPr lang="en-US" dirty="0" smtClean="0"/>
              <a:t>Rates for each center sampled from a Gamma distribution</a:t>
            </a:r>
          </a:p>
          <a:p>
            <a:r>
              <a:rPr lang="en-US" dirty="0" smtClean="0"/>
              <a:t>Randomization includes permuted block, biased coin, &amp; minimization</a:t>
            </a:r>
          </a:p>
          <a:p>
            <a:pPr lvl="1"/>
            <a:r>
              <a:rPr lang="en-US" dirty="0" smtClean="0"/>
              <a:t>Stratification by center, region, previous treatment, or other covariates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RExcel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RExcel</a:t>
            </a:r>
            <a:r>
              <a:rPr lang="en-US" dirty="0" smtClean="0"/>
              <a:t> is </a:t>
            </a:r>
            <a:r>
              <a:rPr lang="en-US" dirty="0" smtClean="0"/>
              <a:t>an add-in that </a:t>
            </a:r>
            <a:r>
              <a:rPr lang="en-US" dirty="0" smtClean="0"/>
              <a:t>allows the </a:t>
            </a:r>
            <a:r>
              <a:rPr lang="en-US" dirty="0" smtClean="0"/>
              <a:t>full </a:t>
            </a:r>
            <a:r>
              <a:rPr lang="en-US" dirty="0" smtClean="0"/>
              <a:t>functional</a:t>
            </a:r>
            <a:r>
              <a:rPr lang="en-US" dirty="0" smtClean="0"/>
              <a:t>ity </a:t>
            </a:r>
            <a:r>
              <a:rPr lang="en-US" dirty="0" smtClean="0"/>
              <a:t>of R to be </a:t>
            </a:r>
            <a:r>
              <a:rPr lang="en-US" dirty="0" smtClean="0"/>
              <a:t>accessed </a:t>
            </a:r>
            <a:r>
              <a:rPr lang="en-US" dirty="0" smtClean="0"/>
              <a:t>from Excel</a:t>
            </a:r>
          </a:p>
          <a:p>
            <a:r>
              <a:rPr lang="en-US" dirty="0" smtClean="0"/>
              <a:t>Allows </a:t>
            </a:r>
            <a:r>
              <a:rPr lang="en-US" dirty="0" smtClean="0"/>
              <a:t>sharing of complex </a:t>
            </a:r>
            <a:r>
              <a:rPr lang="en-US" dirty="0" smtClean="0"/>
              <a:t>R-based </a:t>
            </a:r>
            <a:r>
              <a:rPr lang="en-US" dirty="0" smtClean="0"/>
              <a:t>programs with users who have no knowledge of </a:t>
            </a:r>
            <a:r>
              <a:rPr lang="en-US" dirty="0" smtClean="0"/>
              <a:t>R</a:t>
            </a:r>
          </a:p>
          <a:p>
            <a:r>
              <a:rPr lang="en-US" dirty="0" smtClean="0"/>
              <a:t>Communication </a:t>
            </a:r>
            <a:r>
              <a:rPr lang="en-US" dirty="0" smtClean="0"/>
              <a:t>between the programs is hidden from the user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Toolkit interface</a:t>
            </a:r>
            <a:endParaRPr lang="en-US" dirty="0"/>
          </a:p>
        </p:txBody>
      </p:sp>
      <p:pic>
        <p:nvPicPr>
          <p:cNvPr id="2053" name="Picture 5" descr="C:\Documents and Settings\fqm91285\My Documents\randomization\presentations\user2010\recruit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866584"/>
            <a:ext cx="8763000" cy="5762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14417</TotalTime>
  <Words>610</Words>
  <Application>Microsoft Office PowerPoint</Application>
  <PresentationFormat>On-screen Show (4:3)</PresentationFormat>
  <Paragraphs>84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Stochastic Modeling and Simulation in the  Design of Multicenter Clinical Trials</vt:lpstr>
      <vt:lpstr>Outline</vt:lpstr>
      <vt:lpstr>Issues in Multicenter Clinical Trials</vt:lpstr>
      <vt:lpstr>Interacting Design Factors</vt:lpstr>
      <vt:lpstr>Use of Simulations</vt:lpstr>
      <vt:lpstr>R Package</vt:lpstr>
      <vt:lpstr>Highlights: Recruitment &amp; Randomization</vt:lpstr>
      <vt:lpstr>RExcel Interface</vt:lpstr>
      <vt:lpstr>Toolkit interface</vt:lpstr>
      <vt:lpstr>Interactions between R &amp; Excel</vt:lpstr>
      <vt:lpstr>Drug Supply</vt:lpstr>
      <vt:lpstr>Drug Supply</vt:lpstr>
      <vt:lpstr>Outputs of Interest</vt:lpstr>
      <vt:lpstr>Length of Recruitment &amp; Trial</vt:lpstr>
      <vt:lpstr>Patient Loss as a Function of Overage</vt:lpstr>
      <vt:lpstr>Decisions &amp; Information Gained with MST Toolkit</vt:lpstr>
      <vt:lpstr>Conclusions</vt:lpstr>
      <vt:lpstr>References</vt:lpstr>
    </vt:vector>
  </TitlesOfParts>
  <Company>GlaxoSmithKline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modeling and simulation in the design of multicenter clinical trials</dc:title>
  <dc:creator>Frank V Mannino</dc:creator>
  <cp:lastModifiedBy>Frank V Mannino</cp:lastModifiedBy>
  <cp:revision>30</cp:revision>
  <dcterms:created xsi:type="dcterms:W3CDTF">2010-07-06T15:08:30Z</dcterms:created>
  <dcterms:modified xsi:type="dcterms:W3CDTF">2010-07-22T12:05:27Z</dcterms:modified>
</cp:coreProperties>
</file>