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3" r:id="rId3"/>
    <p:sldId id="338" r:id="rId4"/>
    <p:sldId id="339" r:id="rId5"/>
    <p:sldId id="341" r:id="rId6"/>
    <p:sldId id="342" r:id="rId7"/>
    <p:sldId id="390" r:id="rId8"/>
    <p:sldId id="385" r:id="rId9"/>
    <p:sldId id="386" r:id="rId10"/>
    <p:sldId id="387" r:id="rId11"/>
    <p:sldId id="388" r:id="rId12"/>
    <p:sldId id="389" r:id="rId13"/>
    <p:sldId id="391" r:id="rId14"/>
    <p:sldId id="284" r:id="rId15"/>
    <p:sldId id="280" r:id="rId16"/>
    <p:sldId id="281" r:id="rId17"/>
    <p:sldId id="346" r:id="rId18"/>
    <p:sldId id="345" r:id="rId19"/>
    <p:sldId id="347" r:id="rId20"/>
    <p:sldId id="348" r:id="rId21"/>
    <p:sldId id="350" r:id="rId22"/>
    <p:sldId id="351" r:id="rId23"/>
    <p:sldId id="352" r:id="rId24"/>
    <p:sldId id="349" r:id="rId25"/>
    <p:sldId id="353" r:id="rId26"/>
    <p:sldId id="354" r:id="rId27"/>
    <p:sldId id="394" r:id="rId28"/>
    <p:sldId id="355" r:id="rId29"/>
    <p:sldId id="357" r:id="rId30"/>
    <p:sldId id="356" r:id="rId31"/>
    <p:sldId id="358" r:id="rId32"/>
    <p:sldId id="359" r:id="rId33"/>
    <p:sldId id="366" r:id="rId34"/>
    <p:sldId id="344" r:id="rId35"/>
    <p:sldId id="278" r:id="rId36"/>
    <p:sldId id="279" r:id="rId37"/>
    <p:sldId id="286" r:id="rId38"/>
    <p:sldId id="295" r:id="rId39"/>
    <p:sldId id="392" r:id="rId40"/>
    <p:sldId id="296" r:id="rId41"/>
    <p:sldId id="297" r:id="rId42"/>
    <p:sldId id="298" r:id="rId43"/>
    <p:sldId id="302" r:id="rId44"/>
    <p:sldId id="303" r:id="rId45"/>
    <p:sldId id="304" r:id="rId46"/>
    <p:sldId id="309" r:id="rId47"/>
    <p:sldId id="310" r:id="rId48"/>
    <p:sldId id="311" r:id="rId49"/>
    <p:sldId id="305" r:id="rId50"/>
    <p:sldId id="314" r:id="rId51"/>
    <p:sldId id="315" r:id="rId52"/>
    <p:sldId id="306" r:id="rId53"/>
    <p:sldId id="312" r:id="rId54"/>
    <p:sldId id="320" r:id="rId55"/>
    <p:sldId id="323" r:id="rId56"/>
    <p:sldId id="324" r:id="rId57"/>
    <p:sldId id="325" r:id="rId58"/>
    <p:sldId id="313" r:id="rId59"/>
    <p:sldId id="326" r:id="rId60"/>
    <p:sldId id="292" r:id="rId61"/>
    <p:sldId id="327" r:id="rId62"/>
    <p:sldId id="330" r:id="rId63"/>
    <p:sldId id="331" r:id="rId64"/>
    <p:sldId id="336" r:id="rId65"/>
    <p:sldId id="275" r:id="rId66"/>
    <p:sldId id="276" r:id="rId67"/>
    <p:sldId id="258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  <p:sldId id="380" r:id="rId81"/>
    <p:sldId id="381" r:id="rId82"/>
    <p:sldId id="382" r:id="rId83"/>
    <p:sldId id="383" r:id="rId84"/>
    <p:sldId id="395" r:id="rId85"/>
    <p:sldId id="393" r:id="rId86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9424" y="188641"/>
            <a:ext cx="5945063" cy="864095"/>
          </a:xfrm>
        </p:spPr>
        <p:txBody>
          <a:bodyPr>
            <a:normAutofit/>
          </a:bodyPr>
          <a:lstStyle>
            <a:lvl1pPr algn="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5522898"/>
            <a:ext cx="8458200" cy="11464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0888" y="11247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046FF82-69E5-457D-B43F-8E0B1977DA71}" type="datetimeFigureOut">
              <a:rPr lang="en-GB" smtClean="0"/>
              <a:pPr/>
              <a:t>28/06/2015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7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6725"/>
            <a:ext cx="2057400" cy="5305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6725"/>
            <a:ext cx="6019800" cy="5305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3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77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8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7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02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92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7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7504" y="6021288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33234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5" y="6021288"/>
            <a:ext cx="315247" cy="4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0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5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14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767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63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434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8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40" y="620688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840" y="1946251"/>
            <a:ext cx="8445624" cy="371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34874" y="6028566"/>
            <a:ext cx="2063469" cy="477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906567" y="6021288"/>
            <a:ext cx="412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Tal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Galili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gmail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286341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-statistics.com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lot.ly/~talgalili/6/y-vs-x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sbcllc.com/blog/2015/june/nba_14_15_top_50_heatmap/index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asbcllc.com/blog/2015/june/nba_14_15_top_50_heatmap/index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32656"/>
            <a:ext cx="7537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600" b="1" u="sng" dirty="0" smtClean="0"/>
              <a:t>user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r>
              <a:rPr lang="en-US" sz="3600" b="1" u="sng" dirty="0" smtClean="0"/>
              <a:t>2015 - The </a:t>
            </a:r>
            <a:r>
              <a:rPr lang="en-US" sz="3600" b="1" i="1" u="sng" dirty="0" smtClean="0"/>
              <a:t>dendextend </a:t>
            </a:r>
            <a:r>
              <a:rPr lang="en-US" sz="3600" b="1" u="sng" dirty="0" smtClean="0"/>
              <a:t>package</a:t>
            </a:r>
            <a:endParaRPr lang="en-US" sz="36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986"/>
            <a:ext cx="6162833" cy="446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332656"/>
            <a:ext cx="311745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The Iris dataset</a:t>
            </a:r>
            <a:endParaRPr lang="he-IL" sz="3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248" y="647744"/>
            <a:ext cx="3022755" cy="515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5391427" cy="367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5157192"/>
            <a:ext cx="451469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Using heatmap.2 from </a:t>
            </a:r>
            <a:r>
              <a:rPr lang="en-US" sz="2800" b="1" i="1" dirty="0" err="1" smtClean="0"/>
              <a:t>gplots</a:t>
            </a:r>
            <a:endParaRPr lang="he-IL" sz="2800" b="1" i="1" dirty="0"/>
          </a:p>
        </p:txBody>
      </p:sp>
    </p:spTree>
    <p:extLst>
      <p:ext uri="{BB962C8B-B14F-4D97-AF65-F5344CB8AC3E}">
        <p14:creationId xmlns:p14="http://schemas.microsoft.com/office/powerpoint/2010/main" val="21527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47991"/>
            <a:ext cx="4896544" cy="5113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32656"/>
            <a:ext cx="573419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Why is “complete” different?</a:t>
            </a:r>
            <a:endParaRPr lang="he-IL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678350"/>
            <a:ext cx="4751172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/>
              <a:t>Comparing 8 </a:t>
            </a:r>
          </a:p>
          <a:p>
            <a:r>
              <a:rPr lang="en-US" sz="3600" dirty="0" smtClean="0"/>
              <a:t>Clustering algorithms on</a:t>
            </a:r>
          </a:p>
          <a:p>
            <a:r>
              <a:rPr lang="en-US" sz="3600" dirty="0" smtClean="0"/>
              <a:t>The Iris dataset</a:t>
            </a:r>
            <a:endParaRPr lang="he-IL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251005" y="4437112"/>
            <a:ext cx="234974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Using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dendlist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cor.dendlist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+ </a:t>
            </a:r>
          </a:p>
          <a:p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corrplot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package</a:t>
            </a:r>
            <a:endParaRPr lang="he-IL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0768"/>
            <a:ext cx="6408712" cy="4448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3419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Why is “complete” different?</a:t>
            </a:r>
            <a:endParaRPr lang="he-IL" sz="3600" b="1" u="sng" dirty="0"/>
          </a:p>
        </p:txBody>
      </p:sp>
    </p:spTree>
    <p:extLst>
      <p:ext uri="{BB962C8B-B14F-4D97-AF65-F5344CB8AC3E}">
        <p14:creationId xmlns:p14="http://schemas.microsoft.com/office/powerpoint/2010/main" val="21924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Back to</a:t>
            </a:r>
          </a:p>
          <a:p>
            <a:pPr algn="ctr"/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basics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Building a </a:t>
            </a:r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dendrogram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90691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/>
              <a:t>hclust</a:t>
            </a:r>
            <a:r>
              <a:rPr lang="en-US" sz="4800" b="1" u="sng" dirty="0"/>
              <a:t> -&gt; </a:t>
            </a:r>
            <a:r>
              <a:rPr lang="en-US" sz="4800" b="1" u="sng" dirty="0" err="1"/>
              <a:t>dend</a:t>
            </a:r>
            <a:endParaRPr lang="en-US" sz="48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" y="1340768"/>
            <a:ext cx="6399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5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90691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 smtClean="0"/>
              <a:t>hclust</a:t>
            </a:r>
            <a:r>
              <a:rPr lang="en-US" sz="4800" b="1" u="sng" dirty="0" smtClean="0"/>
              <a:t> -&gt; </a:t>
            </a:r>
            <a:r>
              <a:rPr lang="en-US" sz="4800" b="1" u="sng" dirty="0" err="1" smtClean="0"/>
              <a:t>dend</a:t>
            </a:r>
            <a:endParaRPr lang="en-US" sz="48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" y="1340768"/>
            <a:ext cx="6399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38" y="3356992"/>
            <a:ext cx="1680460" cy="51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19240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74" y="3748993"/>
            <a:ext cx="4266606" cy="212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14" y="188640"/>
            <a:ext cx="893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/>
              <a:t>Useful </a:t>
            </a:r>
            <a:r>
              <a:rPr lang="en-US" sz="6000" b="1" u="sng" dirty="0" smtClean="0"/>
              <a:t>functions</a:t>
            </a:r>
            <a:endParaRPr lang="en-US" sz="6000" b="1" i="1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124744"/>
            <a:ext cx="8784976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/>
              <a:t>labels_colors</a:t>
            </a:r>
            <a:endParaRPr lang="en-US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/>
              <a:t>cutree</a:t>
            </a:r>
            <a:endParaRPr lang="en-US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/>
              <a:t>color_branches</a:t>
            </a:r>
            <a:endParaRPr lang="en-US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tanglegram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set (!)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1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74" y="3748993"/>
            <a:ext cx="4266606" cy="212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1" y="476672"/>
            <a:ext cx="709593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4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476672"/>
            <a:ext cx="870050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0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14" y="188640"/>
            <a:ext cx="893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/>
              <a:t>Talk outline</a:t>
            </a:r>
            <a:endParaRPr lang="en-US" sz="6000" b="1" i="1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204303"/>
            <a:ext cx="878497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Link to this presentation + </a:t>
            </a:r>
            <a:r>
              <a:rPr lang="en-US" sz="3200" dirty="0" err="1" smtClean="0"/>
              <a:t>dendextend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most useful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Thanks!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91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6676956" cy="45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1680460" cy="51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6676956" cy="45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1680460" cy="51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87907"/>
            <a:ext cx="6552728" cy="211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339752" y="2636912"/>
            <a:ext cx="4464496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6676956" cy="45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1680460" cy="51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87907"/>
            <a:ext cx="6552728" cy="211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339752" y="2636912"/>
            <a:ext cx="4464496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605515"/>
            <a:ext cx="8280920" cy="99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4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1680460" cy="51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605515"/>
            <a:ext cx="8280920" cy="99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88774"/>
            <a:ext cx="6624736" cy="4416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0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3363687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3" y="1717827"/>
            <a:ext cx="4968552" cy="39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6840760" cy="54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6840760" cy="5484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6632"/>
            <a:ext cx="543303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9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2 useful </a:t>
            </a:r>
          </a:p>
          <a:p>
            <a:pPr algn="ctr"/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connections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404664"/>
            <a:ext cx="2729495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00808"/>
            <a:ext cx="6048672" cy="41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404664"/>
            <a:ext cx="2729495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00808"/>
            <a:ext cx="6048672" cy="411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204864"/>
            <a:ext cx="523694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3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/>
              <a:t>Getting </a:t>
            </a:r>
            <a:endParaRPr lang="en-US" sz="7200" b="1" dirty="0" smtClean="0"/>
          </a:p>
          <a:p>
            <a:pPr algn="ctr"/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presentation</a:t>
            </a:r>
            <a:endParaRPr lang="en-US" sz="7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221088"/>
            <a:ext cx="6035883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/>
              <a:t>Go to: </a:t>
            </a:r>
            <a:r>
              <a:rPr lang="en-US" sz="4000" dirty="0" smtClean="0">
                <a:hlinkClick r:id="rId2"/>
              </a:rPr>
              <a:t>www.R-statistics.com</a:t>
            </a:r>
            <a:endParaRPr lang="en-US" sz="4000" dirty="0" smtClean="0"/>
          </a:p>
          <a:p>
            <a:r>
              <a:rPr lang="en-US" sz="4000" dirty="0" smtClean="0"/>
              <a:t>Or:  just </a:t>
            </a:r>
            <a:r>
              <a:rPr lang="en-US" sz="4000" u="sng" dirty="0" smtClean="0"/>
              <a:t>e-mail</a:t>
            </a:r>
            <a:r>
              <a:rPr lang="en-US" sz="4000" dirty="0" smtClean="0"/>
              <a:t> me:</a:t>
            </a:r>
            <a:endParaRPr lang="he-IL" sz="4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63888" y="5445224"/>
            <a:ext cx="1800200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5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4"/>
            <a:ext cx="8918237" cy="37444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7744" y="5242264"/>
            <a:ext cx="5073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>
                <a:hlinkClick r:id="rId3"/>
              </a:rPr>
              <a:t>https://plot.ly/~talgalili/6/y-vs-x</a:t>
            </a:r>
            <a:r>
              <a:rPr lang="he-IL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49038" y="459249"/>
            <a:ext cx="576690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Send a dendrogram to plot.ly</a:t>
            </a:r>
            <a:endParaRPr lang="he-IL" sz="3600" b="1" u="sng" dirty="0"/>
          </a:p>
        </p:txBody>
      </p:sp>
    </p:spTree>
    <p:extLst>
      <p:ext uri="{BB962C8B-B14F-4D97-AF65-F5344CB8AC3E}">
        <p14:creationId xmlns:p14="http://schemas.microsoft.com/office/powerpoint/2010/main" val="5657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451" y="476672"/>
            <a:ext cx="673883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Send a dendrogram to d3heatmap</a:t>
            </a:r>
            <a:endParaRPr lang="he-IL" sz="36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6" y="1092080"/>
            <a:ext cx="8909508" cy="467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6093296"/>
            <a:ext cx="27276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Joint work with Joe Cheng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2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451" y="476672"/>
            <a:ext cx="673883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Send a dendrogram to d3heatmap</a:t>
            </a:r>
            <a:endParaRPr lang="he-IL" sz="3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768"/>
            <a:ext cx="5175854" cy="2725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501317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hlinkClick r:id="rId3"/>
              </a:rPr>
              <a:t>http://</a:t>
            </a:r>
            <a:r>
              <a:rPr lang="he-IL" sz="2000" dirty="0" smtClean="0">
                <a:hlinkClick r:id="rId3"/>
              </a:rPr>
              <a:t>asbcllc.com/blog/2015/june/nba_14_15_top_50_heatmap/index.html</a:t>
            </a:r>
            <a:r>
              <a:rPr lang="en-US" sz="2000" dirty="0" smtClean="0"/>
              <a:t>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6707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ONE more </a:t>
            </a:r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Using pipes</a:t>
            </a:r>
            <a:br>
              <a:rPr lang="en-US" sz="9600" b="1" dirty="0" smtClean="0"/>
            </a:br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%&gt;%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437" y="908720"/>
            <a:ext cx="203094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(but first…)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9388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90691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/>
              <a:t>hclust</a:t>
            </a:r>
            <a:r>
              <a:rPr lang="en-US" sz="4800" b="1" u="sng" dirty="0"/>
              <a:t> -&gt; </a:t>
            </a:r>
            <a:r>
              <a:rPr lang="en-US" sz="4800" b="1" u="sng" dirty="0" err="1"/>
              <a:t>dend</a:t>
            </a:r>
            <a:endParaRPr lang="en-US" sz="4800" b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27215"/>
            <a:ext cx="73136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103465"/>
            <a:ext cx="3543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" y="1340768"/>
            <a:ext cx="6399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0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90691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/>
              <a:t>hclust</a:t>
            </a:r>
            <a:r>
              <a:rPr lang="en-US" sz="4800" b="1" u="sng" dirty="0"/>
              <a:t> </a:t>
            </a:r>
            <a:r>
              <a:rPr lang="en-US" sz="4800" b="1" u="sng" dirty="0" smtClean="0"/>
              <a:t>+ </a:t>
            </a:r>
            <a:r>
              <a:rPr lang="en-US" sz="4800" b="1" u="sng" dirty="0" smtClean="0"/>
              <a:t>pipes </a:t>
            </a:r>
            <a:r>
              <a:rPr lang="en-US" sz="4800" b="1" u="sng" dirty="0" smtClean="0"/>
              <a:t>	</a:t>
            </a:r>
            <a:r>
              <a:rPr lang="en-US" sz="3200" b="1" u="sng" dirty="0" smtClean="0"/>
              <a:t>(via </a:t>
            </a:r>
            <a:r>
              <a:rPr lang="en-US" sz="3200" b="1" i="1" u="sng" dirty="0" err="1" smtClean="0"/>
              <a:t>magrittr</a:t>
            </a:r>
            <a:r>
              <a:rPr lang="en-US" sz="3200" b="1" u="sng" dirty="0" smtClean="0"/>
              <a:t>)</a:t>
            </a:r>
            <a:endParaRPr lang="en-US" sz="4400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13620"/>
            <a:ext cx="68961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27215"/>
            <a:ext cx="73136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103465"/>
            <a:ext cx="3543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72096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Changing a </a:t>
            </a:r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dendrogram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04664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The </a:t>
            </a:r>
            <a:r>
              <a:rPr lang="en-US" sz="6000" b="1" u="sng" dirty="0" smtClean="0">
                <a:solidFill>
                  <a:schemeClr val="accent4">
                    <a:lumMod val="75000"/>
                  </a:schemeClr>
                </a:solidFill>
              </a:rPr>
              <a:t>set</a:t>
            </a:r>
            <a:r>
              <a:rPr lang="en-US" sz="6000" b="1" u="sng" dirty="0" smtClean="0"/>
              <a:t> function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628800"/>
            <a:ext cx="8295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dend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what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)</a:t>
            </a:r>
            <a:endParaRPr lang="he-IL" sz="4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09430"/>
            <a:ext cx="2844839" cy="2531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632486"/>
            <a:ext cx="4326826" cy="21236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600" i="1" dirty="0" smtClean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One function </a:t>
            </a:r>
          </a:p>
          <a:p>
            <a:r>
              <a:rPr lang="en-US" sz="6600" i="1" dirty="0" smtClean="0">
                <a:solidFill>
                  <a:schemeClr val="accent4">
                    <a:lumMod val="75000"/>
                  </a:schemeClr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to rule them all!</a:t>
            </a:r>
            <a:endParaRPr lang="he-IL" sz="6600" i="1" dirty="0">
              <a:solidFill>
                <a:schemeClr val="accent4">
                  <a:lumMod val="75000"/>
                </a:schemeClr>
              </a:solidFill>
              <a:latin typeface="Gabriola" panose="04040605051002020D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18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04664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The </a:t>
            </a:r>
            <a:r>
              <a:rPr lang="en-US" sz="6000" b="1" u="sng" dirty="0" smtClean="0">
                <a:solidFill>
                  <a:schemeClr val="accent4">
                    <a:lumMod val="75000"/>
                  </a:schemeClr>
                </a:solidFill>
              </a:rPr>
              <a:t>set</a:t>
            </a:r>
            <a:r>
              <a:rPr lang="en-US" sz="6000" b="1" u="sng" dirty="0" smtClean="0"/>
              <a:t> function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628800"/>
            <a:ext cx="8295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dend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what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)</a:t>
            </a:r>
            <a:endParaRPr lang="he-IL" sz="4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282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dend</a:t>
            </a:r>
            <a:r>
              <a:rPr lang="en-US" sz="4000" dirty="0" smtClean="0">
                <a:cs typeface="+mj-cs"/>
              </a:rPr>
              <a:t>		a dendrogram</a:t>
            </a:r>
            <a:endParaRPr lang="en-US" sz="4000" dirty="0"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what</a:t>
            </a:r>
            <a:r>
              <a:rPr lang="en-US" sz="4000" dirty="0" smtClean="0">
                <a:cs typeface="+mj-cs"/>
              </a:rPr>
              <a:t>		the property to update</a:t>
            </a:r>
            <a:endParaRPr lang="en-US" sz="4000" dirty="0"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value</a:t>
            </a:r>
            <a:r>
              <a:rPr lang="en-US" sz="4000" dirty="0" smtClean="0">
                <a:cs typeface="+mj-cs"/>
              </a:rPr>
              <a:t>		new values to </a:t>
            </a:r>
            <a:r>
              <a:rPr lang="en-US" sz="4000" dirty="0">
                <a:cs typeface="+mj-cs"/>
              </a:rPr>
              <a:t>set in the </a:t>
            </a:r>
            <a:r>
              <a:rPr lang="en-US" sz="4000" dirty="0" smtClean="0">
                <a:cs typeface="+mj-cs"/>
              </a:rPr>
              <a:t>tree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36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Getting </a:t>
            </a:r>
            <a:r>
              <a:rPr lang="en-US" sz="9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</a:t>
            </a:r>
            <a:r>
              <a:rPr lang="en-US" sz="96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extend</a:t>
            </a:r>
            <a:endParaRPr lang="en-US" sz="9600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04664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The set function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628800"/>
            <a:ext cx="8295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sz="4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dend</a:t>
            </a:r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what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)</a:t>
            </a:r>
            <a:endParaRPr lang="he-IL" sz="48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59325"/>
              </p:ext>
            </p:extLst>
          </p:nvPr>
        </p:nvGraphicFramePr>
        <p:xfrm>
          <a:off x="323528" y="2636912"/>
          <a:ext cx="8640960" cy="336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421"/>
                <a:gridCol w="6358539"/>
              </a:tblGrid>
              <a:tr h="353424">
                <a:tc>
                  <a:txBody>
                    <a:bodyPr/>
                    <a:lstStyle/>
                    <a:p>
                      <a:pPr indent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3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“what"</a:t>
                      </a:r>
                      <a:endParaRPr lang="en-US" sz="3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6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Labels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labels, </a:t>
                      </a:r>
                      <a:r>
                        <a:rPr lang="en-US" sz="2400" dirty="0" err="1">
                          <a:effectLst/>
                        </a:rPr>
                        <a:t>labels_to_character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labels_colors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labels_cex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labels_to_character</a:t>
                      </a:r>
                      <a:endParaRPr lang="en-US" sz="3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leaves_pch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leaves_col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leaves_cex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hang_leaves</a:t>
                      </a:r>
                      <a:endParaRPr lang="en-US" sz="3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nodes_pch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nodes_col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nodes_cex</a:t>
                      </a:r>
                      <a:endParaRPr lang="en-US" sz="3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9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Branches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branches_lty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branches_col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branches_lwd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branches_k_color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by_labels_branches_lty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by_labels_branches_col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by_labels_branches_lwd</a:t>
                      </a:r>
                      <a:endParaRPr lang="en-US" sz="3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2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04664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/>
              <a:t>A </a:t>
            </a:r>
            <a:r>
              <a:rPr lang="en-US" sz="4400" b="1" u="sng" dirty="0" err="1" smtClean="0"/>
              <a:t>dend</a:t>
            </a:r>
            <a:r>
              <a:rPr lang="en-US" sz="4400" b="1" u="sng" dirty="0" smtClean="0"/>
              <a:t> </a:t>
            </a:r>
            <a:r>
              <a:rPr lang="en-US" sz="4400" b="1" u="sng" dirty="0" err="1" smtClean="0"/>
              <a:t>exmaple</a:t>
            </a:r>
            <a:endParaRPr lang="en-US" sz="44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1" y="1340768"/>
            <a:ext cx="9087317" cy="18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196543"/>
            <a:ext cx="3788200" cy="24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2" y="1351409"/>
            <a:ext cx="3619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342313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Modify labels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5732"/>
            <a:ext cx="784701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80962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64488" cy="302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332656"/>
            <a:ext cx="88757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2" y="2566424"/>
            <a:ext cx="7277646" cy="332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64488" cy="191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836529" y="1196752"/>
            <a:ext cx="767919" cy="101069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5" y="2627367"/>
            <a:ext cx="7308304" cy="330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6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Modify nodes</a:t>
            </a:r>
            <a:r>
              <a:rPr lang="en-US" sz="4400" b="1" u="sng" dirty="0" smtClean="0"/>
              <a:t> (no code)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414463"/>
            <a:ext cx="71151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9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Modify nodes</a:t>
            </a:r>
            <a:r>
              <a:rPr lang="en-US" sz="4400" b="1" u="sng" dirty="0"/>
              <a:t> (no code)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352550"/>
            <a:ext cx="69056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440"/>
            <a:ext cx="9066049" cy="336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" y="1121296"/>
            <a:ext cx="72374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2072" y="302374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/>
              <a:t>Modify branches</a:t>
            </a:r>
            <a:endParaRPr lang="en-US" sz="48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609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56792"/>
            <a:ext cx="7504393" cy="416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8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400600" cy="440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2072" y="302374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/>
              <a:t>Modify branches</a:t>
            </a:r>
            <a:endParaRPr lang="en-US" sz="48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5"/>
            <a:ext cx="6768752" cy="480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04664"/>
            <a:ext cx="86963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7508"/>
            <a:ext cx="6561361" cy="13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1220"/>
            <a:ext cx="8640960" cy="389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893032" cy="320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6" y="476672"/>
            <a:ext cx="8870280" cy="103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Rotate branches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90638"/>
            <a:ext cx="85058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Rotate branches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90638"/>
            <a:ext cx="85058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0696"/>
            <a:ext cx="847566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1484784"/>
            <a:ext cx="5184576" cy="5760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58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Prune branches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8" y="1484784"/>
            <a:ext cx="8450759" cy="411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Prune branches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8" y="1484784"/>
            <a:ext cx="8450759" cy="411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8" y="476672"/>
            <a:ext cx="7970837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1772816"/>
            <a:ext cx="4032448" cy="5760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5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47440" cy="356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Add rectangles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47440" cy="356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7408" y="33574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smtClean="0"/>
              <a:t>Add rectangles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8" y="335746"/>
            <a:ext cx="7164288" cy="254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" y="1015540"/>
            <a:ext cx="8487494" cy="75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14" y="188640"/>
            <a:ext cx="893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/>
              <a:t>Further reading</a:t>
            </a:r>
            <a:endParaRPr lang="en-US" sz="6000" b="1" i="1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41540"/>
            <a:ext cx="8540328" cy="240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43991" y="2708920"/>
            <a:ext cx="1396775" cy="432048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92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</a:t>
            </a:r>
            <a:r>
              <a:rPr lang="en-US" sz="96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extend</a:t>
            </a:r>
          </a:p>
          <a:p>
            <a:pPr algn="ctr"/>
            <a:r>
              <a:rPr lang="en-US" sz="6600" b="1" dirty="0" smtClean="0"/>
              <a:t>and other packages</a:t>
            </a:r>
            <a:endParaRPr lang="en-US" sz="6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100835" cy="375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7408" y="335746"/>
            <a:ext cx="6932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u="sng" dirty="0" err="1" smtClean="0"/>
              <a:t>Gplots</a:t>
            </a:r>
            <a:r>
              <a:rPr lang="en-US" sz="6000" b="1" u="sng" dirty="0" smtClean="0"/>
              <a:t>: heatmap.2</a:t>
            </a:r>
            <a:endParaRPr lang="en-US" sz="60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08" y="335746"/>
            <a:ext cx="6932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u="sng" dirty="0" err="1" smtClean="0"/>
              <a:t>dynamicTreeCut</a:t>
            </a:r>
            <a:endParaRPr lang="en-US" sz="6000" b="1" i="1" u="sng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76809"/>
            <a:ext cx="4670797" cy="432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408" y="335746"/>
            <a:ext cx="6932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u="sng" dirty="0" err="1" smtClean="0"/>
              <a:t>pvclust</a:t>
            </a:r>
            <a:endParaRPr lang="en-US" sz="6000" b="1" i="1" u="sng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19213"/>
            <a:ext cx="3924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7030A0"/>
                </a:solidFill>
              </a:rPr>
              <a:t>Take-home messages</a:t>
            </a:r>
            <a:r>
              <a:rPr lang="en-US" sz="3200" dirty="0" smtClean="0">
                <a:solidFill>
                  <a:srgbClr val="7030A0"/>
                </a:solidFill>
              </a:rPr>
              <a:t>:</a:t>
            </a:r>
            <a:endParaRPr lang="en-US" sz="3200" dirty="0">
              <a:solidFill>
                <a:srgbClr val="7030A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err="1"/>
              <a:t>hclust</a:t>
            </a:r>
            <a:r>
              <a:rPr lang="en-US" sz="3200" dirty="0"/>
              <a:t> </a:t>
            </a:r>
            <a:r>
              <a:rPr lang="en-US" sz="3200" dirty="0" smtClean="0"/>
              <a:t>– is good </a:t>
            </a:r>
            <a:r>
              <a:rPr lang="en-US" sz="3200" dirty="0"/>
              <a:t>for creating hierarchical clustering, but limited for plotting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dendrogram object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/>
              <a:t>a nested list of lists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/>
              <a:t>with attributes!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/>
              <a:t>should be modified step by step before plotting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Dendrograms can be compared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Use </a:t>
            </a:r>
            <a:r>
              <a:rPr lang="en-US" sz="3200" dirty="0" err="1"/>
              <a:t>dendextendRcpp</a:t>
            </a:r>
            <a:r>
              <a:rPr lang="en-US" sz="3200" dirty="0"/>
              <a:t> for (“free”) </a:t>
            </a:r>
            <a:r>
              <a:rPr lang="en-US" sz="3200" dirty="0" smtClean="0"/>
              <a:t>speed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96697"/>
            <a:ext cx="151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u="sng" dirty="0" smtClean="0"/>
              <a:t>Credits!</a:t>
            </a:r>
            <a:endParaRPr lang="he-IL" sz="32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" y="1700808"/>
            <a:ext cx="9144000" cy="34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1116033"/>
            <a:ext cx="2133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i="1" dirty="0" smtClean="0"/>
              <a:t>dendextend</a:t>
            </a:r>
            <a:endParaRPr lang="he-IL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467544" y="515719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work was supported in part by the European Research Council under EC–EP7 European Research Council grant </a:t>
            </a:r>
            <a:r>
              <a:rPr lang="en-US" dirty="0" smtClean="0"/>
              <a:t>PSARPS-297519, and also by the HBP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396697"/>
            <a:ext cx="151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u="sng" dirty="0" smtClean="0"/>
              <a:t>Credits!</a:t>
            </a:r>
            <a:endParaRPr lang="he-IL" sz="3200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249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32656"/>
            <a:ext cx="7537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 smtClean="0"/>
              <a:t>The </a:t>
            </a:r>
            <a:r>
              <a:rPr lang="en-US" sz="5400" b="1" i="1" dirty="0" smtClean="0"/>
              <a:t>dendextend </a:t>
            </a:r>
            <a:r>
              <a:rPr lang="en-US" sz="5400" b="1" dirty="0" smtClean="0"/>
              <a:t>package</a:t>
            </a: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980728"/>
            <a:ext cx="7772400" cy="17145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8800" dirty="0" smtClean="0">
                <a:solidFill>
                  <a:schemeClr val="accent3">
                    <a:lumMod val="75000"/>
                  </a:schemeClr>
                </a:solidFill>
              </a:rPr>
              <a:t>Thank you!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4120" y="3717032"/>
            <a:ext cx="5184576" cy="158417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or the slides: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sz="5400" dirty="0" smtClean="0">
                <a:solidFill>
                  <a:srgbClr val="0070C0"/>
                </a:solidFill>
              </a:rPr>
              <a:t>-statistics.com	</a:t>
            </a:r>
            <a:r>
              <a:rPr lang="en-US" sz="5400" dirty="0" smtClean="0">
                <a:solidFill>
                  <a:srgbClr val="0070C0"/>
                </a:solidFill>
              </a:rPr>
              <a:t>	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Exploring a </a:t>
            </a:r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dendrogram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76672"/>
            <a:ext cx="867568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0" y="2550766"/>
            <a:ext cx="6404770" cy="31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" y="1015540"/>
            <a:ext cx="8487494" cy="75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14" y="188640"/>
            <a:ext cx="893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/>
              <a:t>Further reading</a:t>
            </a:r>
            <a:endParaRPr lang="en-US" sz="6000" b="1" i="1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41540"/>
            <a:ext cx="8540328" cy="240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188826" y="4533208"/>
            <a:ext cx="893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(1 example - no code)</a:t>
            </a:r>
            <a:endParaRPr lang="en-US" sz="6000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55776" y="2633500"/>
            <a:ext cx="6408712" cy="65148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4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0" y="2550766"/>
            <a:ext cx="6404770" cy="31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884" y="139279"/>
            <a:ext cx="843121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 smtClean="0"/>
              <a:t>A dendrogram is a nested list of lists</a:t>
            </a:r>
            <a:endParaRPr lang="he-IL" sz="44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56166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0" y="2550766"/>
            <a:ext cx="6404770" cy="31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78"/>
            <a:ext cx="2747494" cy="595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0" y="2550766"/>
            <a:ext cx="6404770" cy="31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1398"/>
            <a:ext cx="599122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2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0" y="2550766"/>
            <a:ext cx="6404770" cy="31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1398"/>
            <a:ext cx="599122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089500" cy="30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335" y="2889895"/>
            <a:ext cx="2049472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dirty="0" smtClean="0"/>
              <a:t>Depth- </a:t>
            </a:r>
          </a:p>
          <a:p>
            <a:r>
              <a:rPr lang="en-US" sz="4800" dirty="0" smtClean="0"/>
              <a:t>First</a:t>
            </a:r>
          </a:p>
          <a:p>
            <a:r>
              <a:rPr lang="en-US" sz="4800" dirty="0" smtClean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1720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0" y="2550766"/>
            <a:ext cx="6404770" cy="319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089500" cy="30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335" y="2889895"/>
            <a:ext cx="2049472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dirty="0" smtClean="0"/>
              <a:t>Depth- </a:t>
            </a:r>
          </a:p>
          <a:p>
            <a:r>
              <a:rPr lang="en-US" sz="4800" dirty="0" smtClean="0"/>
              <a:t>First</a:t>
            </a:r>
          </a:p>
          <a:p>
            <a:r>
              <a:rPr lang="en-US" sz="4800" dirty="0" smtClean="0"/>
              <a:t>Search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641"/>
            <a:ext cx="60960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Comparing </a:t>
            </a:r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dendrogram</a:t>
            </a:r>
            <a:r>
              <a:rPr lang="en-US" sz="9600" b="1" dirty="0" smtClean="0">
                <a:solidFill>
                  <a:srgbClr val="C00000"/>
                </a:solidFill>
              </a:rPr>
              <a:t>s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8493"/>
            <a:ext cx="8038033" cy="47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335746"/>
            <a:ext cx="6932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/>
              <a:t>tanglegram + untangle</a:t>
            </a:r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10888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335746"/>
            <a:ext cx="6932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/>
              <a:t>tanglegram + untangle</a:t>
            </a:r>
            <a:endParaRPr lang="en-US" sz="5400" b="1" u="sng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5498"/>
            <a:ext cx="7929163" cy="443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2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335746"/>
            <a:ext cx="6932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/>
              <a:t>“Correlation” measures</a:t>
            </a:r>
            <a:endParaRPr lang="en-US" sz="5400" b="1" u="sng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532023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411984"/>
            <a:ext cx="5040561" cy="18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8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335746"/>
            <a:ext cx="6932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/>
              <a:t>“Correlation” measures</a:t>
            </a:r>
            <a:endParaRPr lang="en-US" sz="5400" b="1" u="sng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1096"/>
            <a:ext cx="4604544" cy="464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332656"/>
            <a:ext cx="311745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The Iris dataset</a:t>
            </a:r>
            <a:endParaRPr lang="he-IL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78987"/>
            <a:ext cx="4903590" cy="48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780014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dend</a:t>
            </a:r>
            <a:r>
              <a:rPr lang="en-US" sz="96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extend</a:t>
            </a:r>
          </a:p>
          <a:p>
            <a:pPr algn="ctr"/>
            <a:r>
              <a:rPr lang="en-US" sz="6600" b="1" dirty="0" smtClean="0"/>
              <a:t>in the wild</a:t>
            </a:r>
            <a:endParaRPr lang="en-US" sz="6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24" y="262389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u="sng" dirty="0" smtClean="0"/>
              <a:t>Visually comparing two clustering methods</a:t>
            </a:r>
            <a:endParaRPr lang="he-IL" sz="36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20" y="942287"/>
            <a:ext cx="6574090" cy="487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ropbox\Thesis (PhD)\HBP\HBP - private\2014-04-12 - ADNI\ADNI_analysis\figure\plot_untangled_den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10145"/>
            <a:ext cx="4816624" cy="48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04900" y="548208"/>
            <a:ext cx="68945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800" u="sng" dirty="0"/>
              <a:t>A plot from a recent HBP meeting in Lausanne</a:t>
            </a:r>
            <a:endParaRPr lang="he-IL" sz="2800" u="sng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452320" y="3367608"/>
            <a:ext cx="149225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000" dirty="0"/>
              <a:t>Dendrogram</a:t>
            </a:r>
          </a:p>
          <a:p>
            <a:pPr algn="l" rtl="0" eaLnBrk="1" hangingPunct="1"/>
            <a:r>
              <a:rPr lang="en-US" sz="2000" dirty="0"/>
              <a:t>Using 2 </a:t>
            </a:r>
          </a:p>
          <a:p>
            <a:pPr algn="l" rtl="0" eaLnBrk="1" hangingPunct="1"/>
            <a:r>
              <a:rPr lang="en-US" sz="2000" dirty="0"/>
              <a:t>variables</a:t>
            </a:r>
            <a:endParaRPr lang="he-IL" sz="20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15454" y="3367608"/>
            <a:ext cx="149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000" dirty="0"/>
              <a:t>Dendrogram</a:t>
            </a:r>
          </a:p>
          <a:p>
            <a:pPr algn="l" rtl="0" eaLnBrk="1" hangingPunct="1"/>
            <a:r>
              <a:rPr lang="en-US" sz="2000" dirty="0"/>
              <a:t>Using all </a:t>
            </a:r>
          </a:p>
          <a:p>
            <a:pPr algn="l" rtl="0" eaLnBrk="1" hangingPunct="1"/>
            <a:r>
              <a:rPr lang="en-US" sz="2000" dirty="0"/>
              <a:t>variables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5122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ropbox\Thesis (MA)\Text\08 - Paper - Molecular Biology and Evolution\Figur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752991" cy="45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187" y="262389"/>
            <a:ext cx="7920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/>
              <a:t>Visually comparing two phylogenic trees</a:t>
            </a:r>
            <a:endParaRPr lang="he-IL" sz="3600" b="1" u="sng" dirty="0"/>
          </a:p>
        </p:txBody>
      </p:sp>
    </p:spTree>
    <p:extLst>
      <p:ext uri="{BB962C8B-B14F-4D97-AF65-F5344CB8AC3E}">
        <p14:creationId xmlns:p14="http://schemas.microsoft.com/office/powerpoint/2010/main" val="29099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451" y="476672"/>
            <a:ext cx="673883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Send a dendrogram to d3heatmap</a:t>
            </a:r>
            <a:endParaRPr lang="he-IL" sz="3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768"/>
            <a:ext cx="5175854" cy="2725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501317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hlinkClick r:id="rId3"/>
              </a:rPr>
              <a:t>http://</a:t>
            </a:r>
            <a:r>
              <a:rPr lang="he-IL" sz="2000" dirty="0" smtClean="0">
                <a:hlinkClick r:id="rId3"/>
              </a:rPr>
              <a:t>asbcllc.com/blog/2015/june/nba_14_15_top_50_heatmap/index.html</a:t>
            </a:r>
            <a:r>
              <a:rPr lang="en-US" sz="2000" dirty="0" smtClean="0"/>
              <a:t>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6273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32656"/>
            <a:ext cx="7537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 smtClean="0"/>
              <a:t>The </a:t>
            </a:r>
            <a:r>
              <a:rPr lang="en-US" sz="5400" b="1" i="1" dirty="0" smtClean="0"/>
              <a:t>dendextend </a:t>
            </a:r>
            <a:r>
              <a:rPr lang="en-US" sz="5400" b="1" dirty="0" smtClean="0"/>
              <a:t>package</a:t>
            </a: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980728"/>
            <a:ext cx="7772400" cy="17145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8800" dirty="0" smtClean="0">
                <a:solidFill>
                  <a:schemeClr val="accent3">
                    <a:lumMod val="75000"/>
                  </a:schemeClr>
                </a:solidFill>
              </a:rPr>
              <a:t>Thank you!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4120" y="3717032"/>
            <a:ext cx="5184576" cy="158417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or the slides: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sz="5400" dirty="0" smtClean="0">
                <a:solidFill>
                  <a:srgbClr val="0070C0"/>
                </a:solidFill>
              </a:rPr>
              <a:t>-statistics.com	</a:t>
            </a:r>
            <a:r>
              <a:rPr lang="en-US" sz="5400" dirty="0" smtClean="0">
                <a:solidFill>
                  <a:srgbClr val="0070C0"/>
                </a:solidFill>
              </a:rPr>
              <a:t>	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332656"/>
            <a:ext cx="311745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 smtClean="0"/>
              <a:t>The Iris dataset</a:t>
            </a:r>
            <a:endParaRPr lang="he-IL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78987"/>
            <a:ext cx="4903590" cy="4825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48" y="647744"/>
            <a:ext cx="3022755" cy="515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9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ndon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LondonR</Template>
  <TotalTime>3152</TotalTime>
  <Words>451</Words>
  <Application>Microsoft Office PowerPoint</Application>
  <PresentationFormat>On-screen Show (4:3)</PresentationFormat>
  <Paragraphs>140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3" baseType="lpstr">
      <vt:lpstr>Aharoni</vt:lpstr>
      <vt:lpstr>Arial</vt:lpstr>
      <vt:lpstr>Calibri</vt:lpstr>
      <vt:lpstr>Courier New</vt:lpstr>
      <vt:lpstr>Gabriola</vt:lpstr>
      <vt:lpstr>Times</vt:lpstr>
      <vt:lpstr>Times New Roman</vt:lpstr>
      <vt:lpstr>LondonR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Kenning</dc:creator>
  <cp:lastModifiedBy>Tal</cp:lastModifiedBy>
  <cp:revision>53</cp:revision>
  <dcterms:created xsi:type="dcterms:W3CDTF">2014-01-20T09:29:54Z</dcterms:created>
  <dcterms:modified xsi:type="dcterms:W3CDTF">2015-06-28T17:29:39Z</dcterms:modified>
</cp:coreProperties>
</file>